
<file path=[Content_Types].xml><?xml version="1.0" encoding="utf-8"?>
<Types xmlns="http://schemas.openxmlformats.org/package/2006/content-types">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sldIdLst>
    <p:sldId id="257" r:id="rId2"/>
    <p:sldId id="258" r:id="rId3"/>
    <p:sldId id="259" r:id="rId4"/>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3" d="100"/>
          <a:sy n="63" d="100"/>
        </p:scale>
        <p:origin x="-197"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BEB836-FB59-42E1-856C-CCBF14FA310D}" type="datetimeFigureOut">
              <a:rPr kumimoji="1" lang="ja-JP" altLang="en-US" smtClean="0"/>
              <a:t>2015/7/22</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08C13F5-8BDD-4F7E-935A-96F94ECDFDC5}" type="slidenum">
              <a:rPr kumimoji="1" lang="ja-JP" altLang="en-US" smtClean="0"/>
              <a:t>‹#›</a:t>
            </a:fld>
            <a:endParaRPr kumimoji="1" lang="ja-JP" altLang="en-US"/>
          </a:p>
        </p:txBody>
      </p:sp>
    </p:spTree>
    <p:extLst>
      <p:ext uri="{BB962C8B-B14F-4D97-AF65-F5344CB8AC3E}">
        <p14:creationId xmlns:p14="http://schemas.microsoft.com/office/powerpoint/2010/main" val="317942298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C1102A79-0D5C-473B-A729-147D999E8085}" type="slidenum">
              <a:rPr lang="en-US" altLang="ja-JP">
                <a:solidFill>
                  <a:prstClr val="black"/>
                </a:solidFill>
              </a:rPr>
              <a:pPr/>
              <a:t>1</a:t>
            </a:fld>
            <a:endParaRPr lang="en-US" altLang="ja-JP">
              <a:solidFill>
                <a:prstClr val="black"/>
              </a:solidFill>
            </a:endParaRPr>
          </a:p>
        </p:txBody>
      </p:sp>
      <p:sp>
        <p:nvSpPr>
          <p:cNvPr id="912386" name="スライド イメージ プレースホルダ 1"/>
          <p:cNvSpPr>
            <a:spLocks noGrp="1" noRot="1" noChangeAspect="1" noTextEdit="1"/>
          </p:cNvSpPr>
          <p:nvPr>
            <p:ph type="sldImg"/>
          </p:nvPr>
        </p:nvSpPr>
        <p:spPr>
          <a:xfrm>
            <a:off x="1144588" y="685800"/>
            <a:ext cx="4573587" cy="3430588"/>
          </a:xfrm>
          <a:ln/>
        </p:spPr>
      </p:sp>
      <p:sp>
        <p:nvSpPr>
          <p:cNvPr id="912387" name="ノート プレースホルダ 2"/>
          <p:cNvSpPr>
            <a:spLocks noGrp="1"/>
          </p:cNvSpPr>
          <p:nvPr>
            <p:ph type="body" idx="1"/>
          </p:nvPr>
        </p:nvSpPr>
        <p:spPr/>
        <p:txBody>
          <a:bodyPr lIns="91436" tIns="45718" rIns="91436" bIns="45718"/>
          <a:lstStyle/>
          <a:p>
            <a:r>
              <a:rPr lang="ja-JP" altLang="en-US" dirty="0"/>
              <a:t>学校薬剤師の主な仕事は、スライドにあるとおり</a:t>
            </a:r>
            <a:r>
              <a:rPr lang="ja-JP" altLang="en-US" dirty="0" smtClean="0"/>
              <a:t>、学校保健安全法に基づき、学校</a:t>
            </a:r>
            <a:r>
              <a:rPr lang="ja-JP" altLang="en-US" dirty="0"/>
              <a:t>環境衛生について検査をしたり、その結果を踏まえた上で環境衛生の維持や改善に必要な指導・助言を行い、児童・生徒が快適な学校環境の中で生活できるように学校職員とともに検討することです。</a:t>
            </a:r>
          </a:p>
          <a:p>
            <a:endParaRPr lang="ja-JP" altLang="en-US" dirty="0"/>
          </a:p>
          <a:p>
            <a:r>
              <a:rPr lang="ja-JP" altLang="en-US" dirty="0"/>
              <a:t>また、学校内の薬品の管理状況などについての指導・助言</a:t>
            </a:r>
            <a:r>
              <a:rPr lang="ja-JP" altLang="en-US" dirty="0" smtClean="0"/>
              <a:t>、あるいは</a:t>
            </a:r>
            <a:r>
              <a:rPr lang="ja-JP" altLang="en-US" dirty="0"/>
              <a:t>各々の薬品の特性やその管理・保管方法、不要薬品の廃棄方法などの情報提供を行うことも学校薬剤師の仕事です。</a:t>
            </a:r>
          </a:p>
          <a:p>
            <a:endParaRPr lang="ja-JP" altLang="en-US" dirty="0"/>
          </a:p>
          <a:p>
            <a:r>
              <a:rPr lang="ja-JP" altLang="en-US" dirty="0"/>
              <a:t>さらに、教育に関しても協力することが期待されており、特に薬物乱用防止教育やお薬教育においては、講師として実際に授業を行ったり</a:t>
            </a:r>
            <a:r>
              <a:rPr lang="ja-JP" altLang="en-US" dirty="0" smtClean="0"/>
              <a:t>、教育</a:t>
            </a:r>
            <a:r>
              <a:rPr lang="ja-JP" altLang="en-US" dirty="0"/>
              <a:t>に必要な資料や情報提供を求められたりすることもあります</a:t>
            </a:r>
            <a:r>
              <a:rPr lang="ja-JP" altLang="en-US" dirty="0" smtClean="0"/>
              <a:t>。</a:t>
            </a:r>
            <a:endParaRPr lang="en-US" altLang="ja-JP" dirty="0" smtClean="0"/>
          </a:p>
          <a:p>
            <a:r>
              <a:rPr lang="ja-JP" altLang="en-US" dirty="0" smtClean="0"/>
              <a:t>中教審は、「今後医薬品に関する適切な知識の習得に貢献する」ことを期待すると述べています。</a:t>
            </a:r>
            <a:endParaRPr lang="ja-JP" altLang="en-US" dirty="0"/>
          </a:p>
        </p:txBody>
      </p:sp>
      <p:sp>
        <p:nvSpPr>
          <p:cNvPr id="4" name="スライド番号プレースホルダ 3"/>
          <p:cNvSpPr txBox="1">
            <a:spLocks noGrp="1"/>
          </p:cNvSpPr>
          <p:nvPr/>
        </p:nvSpPr>
        <p:spPr bwMode="auto">
          <a:xfrm>
            <a:off x="3884613" y="8685706"/>
            <a:ext cx="2971800" cy="456835"/>
          </a:xfrm>
          <a:prstGeom prst="rect">
            <a:avLst/>
          </a:prstGeom>
          <a:noFill/>
          <a:ln w="9525">
            <a:noFill/>
            <a:miter lim="800000"/>
            <a:headEnd/>
            <a:tailEnd/>
          </a:ln>
        </p:spPr>
        <p:txBody>
          <a:bodyPr lIns="91436" tIns="45718" rIns="91436" bIns="45718" anchor="b"/>
          <a:lstStyle/>
          <a:p>
            <a:pPr algn="r">
              <a:defRPr/>
            </a:pPr>
            <a:fld id="{1F0356A7-3910-47F7-AB81-BE29077CAAA5}" type="slidenum">
              <a:rPr lang="ja-JP" altLang="en-US" sz="1200">
                <a:solidFill>
                  <a:prstClr val="black"/>
                </a:solidFill>
              </a:rPr>
              <a:pPr algn="r">
                <a:defRPr/>
              </a:pPr>
              <a:t>1</a:t>
            </a:fld>
            <a:endParaRPr lang="ja-JP" altLang="en-US" sz="120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B6712399-DE40-46C4-BE72-FE49FACFC3E8}" type="slidenum">
              <a:rPr lang="en-US" altLang="ja-JP">
                <a:solidFill>
                  <a:prstClr val="black"/>
                </a:solidFill>
              </a:rPr>
              <a:pPr/>
              <a:t>2</a:t>
            </a:fld>
            <a:endParaRPr lang="en-US" altLang="ja-JP" dirty="0">
              <a:solidFill>
                <a:prstClr val="black"/>
              </a:solidFill>
            </a:endParaRPr>
          </a:p>
        </p:txBody>
      </p:sp>
      <p:sp>
        <p:nvSpPr>
          <p:cNvPr id="910338" name="スライド イメージ プレースホルダ 1"/>
          <p:cNvSpPr>
            <a:spLocks noGrp="1" noRot="1" noChangeAspect="1" noTextEdit="1"/>
          </p:cNvSpPr>
          <p:nvPr>
            <p:ph type="sldImg"/>
          </p:nvPr>
        </p:nvSpPr>
        <p:spPr>
          <a:xfrm>
            <a:off x="1144588" y="687388"/>
            <a:ext cx="4573587" cy="3430587"/>
          </a:xfrm>
          <a:ln/>
        </p:spPr>
      </p:sp>
      <p:sp>
        <p:nvSpPr>
          <p:cNvPr id="910339" name="ノート プレースホルダ 2"/>
          <p:cNvSpPr>
            <a:spLocks noGrp="1"/>
          </p:cNvSpPr>
          <p:nvPr>
            <p:ph type="body" idx="1"/>
          </p:nvPr>
        </p:nvSpPr>
        <p:spPr/>
        <p:txBody>
          <a:bodyPr lIns="91654" tIns="45826" rIns="91654" bIns="45826"/>
          <a:lstStyle/>
          <a:p>
            <a:r>
              <a:rPr lang="ja-JP" altLang="en-US" dirty="0"/>
              <a:t>これが職務執行の準則で、</a:t>
            </a:r>
            <a:r>
              <a:rPr lang="en-US" altLang="ja-JP" dirty="0"/>
              <a:t>『</a:t>
            </a:r>
            <a:r>
              <a:rPr lang="ja-JP" altLang="en-US" dirty="0"/>
              <a:t>学校保健安全法</a:t>
            </a:r>
            <a:r>
              <a:rPr lang="en-US" altLang="ja-JP" dirty="0"/>
              <a:t>』</a:t>
            </a:r>
            <a:r>
              <a:rPr lang="ja-JP" altLang="en-US" dirty="0"/>
              <a:t>の中にこのように揚げられており、</a:t>
            </a:r>
          </a:p>
          <a:p>
            <a:r>
              <a:rPr lang="ja-JP" altLang="en-US" dirty="0"/>
              <a:t>学校薬剤師はこれに従ってその職務に当たることになります。</a:t>
            </a:r>
          </a:p>
          <a:p>
            <a:endParaRPr lang="ja-JP" altLang="en-US" dirty="0"/>
          </a:p>
          <a:p>
            <a:endParaRPr lang="en-US" altLang="ja-JP" dirty="0"/>
          </a:p>
        </p:txBody>
      </p:sp>
      <p:sp>
        <p:nvSpPr>
          <p:cNvPr id="4" name="スライド番号プレースホルダ 3"/>
          <p:cNvSpPr txBox="1">
            <a:spLocks noGrp="1"/>
          </p:cNvSpPr>
          <p:nvPr/>
        </p:nvSpPr>
        <p:spPr bwMode="auto">
          <a:xfrm>
            <a:off x="3884615" y="8685710"/>
            <a:ext cx="2971800" cy="456836"/>
          </a:xfrm>
          <a:prstGeom prst="rect">
            <a:avLst/>
          </a:prstGeom>
          <a:noFill/>
          <a:ln w="9525">
            <a:noFill/>
            <a:miter lim="800000"/>
            <a:headEnd/>
            <a:tailEnd/>
          </a:ln>
        </p:spPr>
        <p:txBody>
          <a:bodyPr lIns="91654" tIns="45826" rIns="91654" bIns="45826" anchor="b"/>
          <a:lstStyle/>
          <a:p>
            <a:pPr algn="r">
              <a:defRPr/>
            </a:pPr>
            <a:fld id="{2413F6D9-6D53-47F5-B05F-14EFDABDF023}" type="slidenum">
              <a:rPr lang="ja-JP" altLang="en-US" sz="1300">
                <a:solidFill>
                  <a:prstClr val="black"/>
                </a:solidFill>
              </a:rPr>
              <a:pPr algn="r">
                <a:defRPr/>
              </a:pPr>
              <a:t>2</a:t>
            </a:fld>
            <a:endParaRPr lang="ja-JP" altLang="en-US" sz="1300"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D710A4DD-CE92-4C12-9576-6861461EEED0}" type="datetimeFigureOut">
              <a:rPr kumimoji="1" lang="ja-JP" altLang="en-US" smtClean="0"/>
              <a:t>2015/7/22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BF27C4-1459-42DB-8586-71708DE48C4F}" type="slidenum">
              <a:rPr kumimoji="1" lang="ja-JP" altLang="en-US" smtClean="0"/>
              <a:t>‹#›</a:t>
            </a:fld>
            <a:endParaRPr kumimoji="1" lang="ja-JP" altLang="en-US"/>
          </a:p>
        </p:txBody>
      </p:sp>
    </p:spTree>
    <p:extLst>
      <p:ext uri="{BB962C8B-B14F-4D97-AF65-F5344CB8AC3E}">
        <p14:creationId xmlns:p14="http://schemas.microsoft.com/office/powerpoint/2010/main" val="42545455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D710A4DD-CE92-4C12-9576-6861461EEED0}" type="datetimeFigureOut">
              <a:rPr kumimoji="1" lang="ja-JP" altLang="en-US" smtClean="0"/>
              <a:t>2015/7/22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BF27C4-1459-42DB-8586-71708DE48C4F}" type="slidenum">
              <a:rPr kumimoji="1" lang="ja-JP" altLang="en-US" smtClean="0"/>
              <a:t>‹#›</a:t>
            </a:fld>
            <a:endParaRPr kumimoji="1" lang="ja-JP" altLang="en-US"/>
          </a:p>
        </p:txBody>
      </p:sp>
    </p:spTree>
    <p:extLst>
      <p:ext uri="{BB962C8B-B14F-4D97-AF65-F5344CB8AC3E}">
        <p14:creationId xmlns:p14="http://schemas.microsoft.com/office/powerpoint/2010/main" val="13069104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D710A4DD-CE92-4C12-9576-6861461EEED0}" type="datetimeFigureOut">
              <a:rPr kumimoji="1" lang="ja-JP" altLang="en-US" smtClean="0"/>
              <a:t>2015/7/22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BF27C4-1459-42DB-8586-71708DE48C4F}" type="slidenum">
              <a:rPr kumimoji="1" lang="ja-JP" altLang="en-US" smtClean="0"/>
              <a:t>‹#›</a:t>
            </a:fld>
            <a:endParaRPr kumimoji="1" lang="ja-JP" altLang="en-US"/>
          </a:p>
        </p:txBody>
      </p:sp>
    </p:spTree>
    <p:extLst>
      <p:ext uri="{BB962C8B-B14F-4D97-AF65-F5344CB8AC3E}">
        <p14:creationId xmlns:p14="http://schemas.microsoft.com/office/powerpoint/2010/main" val="26807888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D710A4DD-CE92-4C12-9576-6861461EEED0}" type="datetimeFigureOut">
              <a:rPr kumimoji="1" lang="ja-JP" altLang="en-US" smtClean="0"/>
              <a:t>2015/7/22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3BF27C4-1459-42DB-8586-71708DE48C4F}" type="slidenum">
              <a:rPr kumimoji="1" lang="ja-JP" altLang="en-US" smtClean="0"/>
              <a:t>‹#›</a:t>
            </a:fld>
            <a:endParaRPr kumimoji="1" lang="ja-JP" altLang="en-US"/>
          </a:p>
        </p:txBody>
      </p:sp>
    </p:spTree>
    <p:extLst>
      <p:ext uri="{BB962C8B-B14F-4D97-AF65-F5344CB8AC3E}">
        <p14:creationId xmlns:p14="http://schemas.microsoft.com/office/powerpoint/2010/main" val="1818228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D710A4DD-CE92-4C12-9576-6861461EEED0}" type="datetimeFigureOut">
              <a:rPr kumimoji="1" lang="ja-JP" altLang="en-US" smtClean="0"/>
              <a:t>2015/7/22</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D3BF27C4-1459-42DB-8586-71708DE48C4F}" type="slidenum">
              <a:rPr kumimoji="1" lang="ja-JP" altLang="en-US" smtClean="0"/>
              <a:t>‹#›</a:t>
            </a:fld>
            <a:endParaRPr kumimoji="1" lang="ja-JP" altLang="en-US"/>
          </a:p>
        </p:txBody>
      </p:sp>
    </p:spTree>
    <p:extLst>
      <p:ext uri="{BB962C8B-B14F-4D97-AF65-F5344CB8AC3E}">
        <p14:creationId xmlns:p14="http://schemas.microsoft.com/office/powerpoint/2010/main" val="38508327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D710A4DD-CE92-4C12-9576-6861461EEED0}" type="datetimeFigureOut">
              <a:rPr kumimoji="1" lang="ja-JP" altLang="en-US" smtClean="0"/>
              <a:t>2015/7/22</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D3BF27C4-1459-42DB-8586-71708DE48C4F}" type="slidenum">
              <a:rPr kumimoji="1" lang="ja-JP" altLang="en-US" smtClean="0"/>
              <a:t>‹#›</a:t>
            </a:fld>
            <a:endParaRPr kumimoji="1" lang="ja-JP" altLang="en-US"/>
          </a:p>
        </p:txBody>
      </p:sp>
    </p:spTree>
    <p:extLst>
      <p:ext uri="{BB962C8B-B14F-4D97-AF65-F5344CB8AC3E}">
        <p14:creationId xmlns:p14="http://schemas.microsoft.com/office/powerpoint/2010/main" val="12935974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D710A4DD-CE92-4C12-9576-6861461EEED0}" type="datetimeFigureOut">
              <a:rPr kumimoji="1" lang="ja-JP" altLang="en-US" smtClean="0"/>
              <a:t>2015/7/22</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D3BF27C4-1459-42DB-8586-71708DE48C4F}" type="slidenum">
              <a:rPr kumimoji="1" lang="ja-JP" altLang="en-US" smtClean="0"/>
              <a:t>‹#›</a:t>
            </a:fld>
            <a:endParaRPr kumimoji="1" lang="ja-JP" altLang="en-US"/>
          </a:p>
        </p:txBody>
      </p:sp>
    </p:spTree>
    <p:extLst>
      <p:ext uri="{BB962C8B-B14F-4D97-AF65-F5344CB8AC3E}">
        <p14:creationId xmlns:p14="http://schemas.microsoft.com/office/powerpoint/2010/main" val="1776503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D710A4DD-CE92-4C12-9576-6861461EEED0}" type="datetimeFigureOut">
              <a:rPr kumimoji="1" lang="ja-JP" altLang="en-US" smtClean="0"/>
              <a:t>2015/7/22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3BF27C4-1459-42DB-8586-71708DE48C4F}" type="slidenum">
              <a:rPr kumimoji="1" lang="ja-JP" altLang="en-US" smtClean="0"/>
              <a:t>‹#›</a:t>
            </a:fld>
            <a:endParaRPr kumimoji="1" lang="ja-JP" altLang="en-US"/>
          </a:p>
        </p:txBody>
      </p:sp>
    </p:spTree>
    <p:extLst>
      <p:ext uri="{BB962C8B-B14F-4D97-AF65-F5344CB8AC3E}">
        <p14:creationId xmlns:p14="http://schemas.microsoft.com/office/powerpoint/2010/main" val="3895380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D710A4DD-CE92-4C12-9576-6861461EEED0}" type="datetimeFigureOut">
              <a:rPr kumimoji="1" lang="ja-JP" altLang="en-US" smtClean="0"/>
              <a:t>2015/7/22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3BF27C4-1459-42DB-8586-71708DE48C4F}" type="slidenum">
              <a:rPr kumimoji="1" lang="ja-JP" altLang="en-US" smtClean="0"/>
              <a:t>‹#›</a:t>
            </a:fld>
            <a:endParaRPr kumimoji="1" lang="ja-JP" altLang="en-US"/>
          </a:p>
        </p:txBody>
      </p:sp>
    </p:spTree>
    <p:extLst>
      <p:ext uri="{BB962C8B-B14F-4D97-AF65-F5344CB8AC3E}">
        <p14:creationId xmlns:p14="http://schemas.microsoft.com/office/powerpoint/2010/main" val="150102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D710A4DD-CE92-4C12-9576-6861461EEED0}" type="datetimeFigureOut">
              <a:rPr kumimoji="1" lang="ja-JP" altLang="en-US" smtClean="0"/>
              <a:t>2015/7/22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BF27C4-1459-42DB-8586-71708DE48C4F}" type="slidenum">
              <a:rPr kumimoji="1" lang="ja-JP" altLang="en-US" smtClean="0"/>
              <a:t>‹#›</a:t>
            </a:fld>
            <a:endParaRPr kumimoji="1" lang="ja-JP" altLang="en-US"/>
          </a:p>
        </p:txBody>
      </p:sp>
    </p:spTree>
    <p:extLst>
      <p:ext uri="{BB962C8B-B14F-4D97-AF65-F5344CB8AC3E}">
        <p14:creationId xmlns:p14="http://schemas.microsoft.com/office/powerpoint/2010/main" val="28102592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D710A4DD-CE92-4C12-9576-6861461EEED0}" type="datetimeFigureOut">
              <a:rPr kumimoji="1" lang="ja-JP" altLang="en-US" smtClean="0"/>
              <a:t>2015/7/22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BF27C4-1459-42DB-8586-71708DE48C4F}" type="slidenum">
              <a:rPr kumimoji="1" lang="ja-JP" altLang="en-US" smtClean="0"/>
              <a:t>‹#›</a:t>
            </a:fld>
            <a:endParaRPr kumimoji="1" lang="ja-JP" altLang="en-US"/>
          </a:p>
        </p:txBody>
      </p:sp>
    </p:spTree>
    <p:extLst>
      <p:ext uri="{BB962C8B-B14F-4D97-AF65-F5344CB8AC3E}">
        <p14:creationId xmlns:p14="http://schemas.microsoft.com/office/powerpoint/2010/main" val="1265673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10A4DD-CE92-4C12-9576-6861461EEED0}" type="datetimeFigureOut">
              <a:rPr kumimoji="1" lang="ja-JP" altLang="en-US" smtClean="0"/>
              <a:t>2015/7/22</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BF27C4-1459-42DB-8586-71708DE48C4F}" type="slidenum">
              <a:rPr kumimoji="1" lang="ja-JP" altLang="en-US" smtClean="0"/>
              <a:t>‹#›</a:t>
            </a:fld>
            <a:endParaRPr kumimoji="1" lang="ja-JP" altLang="en-US"/>
          </a:p>
        </p:txBody>
      </p:sp>
    </p:spTree>
    <p:extLst>
      <p:ext uri="{BB962C8B-B14F-4D97-AF65-F5344CB8AC3E}">
        <p14:creationId xmlns:p14="http://schemas.microsoft.com/office/powerpoint/2010/main" val="8551393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1.xml"/><Relationship Id="rId4" Type="http://schemas.openxmlformats.org/officeDocument/2006/relationships/image" Target="../media/image1.w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63" name="コンテンツ プレースホルダ 2"/>
          <p:cNvSpPr>
            <a:spLocks noGrp="1"/>
          </p:cNvSpPr>
          <p:nvPr>
            <p:ph idx="4294967295"/>
          </p:nvPr>
        </p:nvSpPr>
        <p:spPr>
          <a:xfrm>
            <a:off x="1359640" y="1058149"/>
            <a:ext cx="4824536" cy="2892689"/>
          </a:xfrm>
        </p:spPr>
        <p:txBody>
          <a:bodyPr>
            <a:normAutofit/>
          </a:bodyPr>
          <a:lstStyle/>
          <a:p>
            <a:pPr marL="45720" indent="0">
              <a:buNone/>
            </a:pPr>
            <a:r>
              <a:rPr lang="ja-JP" altLang="en-US" sz="2800" dirty="0" smtClean="0">
                <a:latin typeface="HGP創英角ｺﾞｼｯｸUB" pitchFamily="50" charset="-128"/>
                <a:ea typeface="HGP創英角ｺﾞｼｯｸUB" pitchFamily="50" charset="-128"/>
              </a:rPr>
              <a:t>学校</a:t>
            </a:r>
            <a:r>
              <a:rPr lang="ja-JP" altLang="en-US" sz="2800" dirty="0">
                <a:latin typeface="HGP創英角ｺﾞｼｯｸUB" pitchFamily="50" charset="-128"/>
                <a:ea typeface="HGP創英角ｺﾞｼｯｸUB" pitchFamily="50" charset="-128"/>
              </a:rPr>
              <a:t>環境衛生検査</a:t>
            </a:r>
          </a:p>
          <a:p>
            <a:pPr marL="45720" indent="0">
              <a:buNone/>
            </a:pPr>
            <a:r>
              <a:rPr lang="ja-JP" altLang="en-US" sz="2800" dirty="0" smtClean="0">
                <a:latin typeface="HGP創英角ｺﾞｼｯｸUB" pitchFamily="50" charset="-128"/>
                <a:ea typeface="HGP創英角ｺﾞｼｯｸUB" pitchFamily="50" charset="-128"/>
              </a:rPr>
              <a:t>学校</a:t>
            </a:r>
            <a:r>
              <a:rPr lang="ja-JP" altLang="en-US" sz="2800" dirty="0">
                <a:latin typeface="HGP創英角ｺﾞｼｯｸUB" pitchFamily="50" charset="-128"/>
                <a:ea typeface="HGP創英角ｺﾞｼｯｸUB" pitchFamily="50" charset="-128"/>
              </a:rPr>
              <a:t>環境衛生の維持</a:t>
            </a:r>
            <a:r>
              <a:rPr lang="ja-JP" altLang="en-US" sz="2800" dirty="0" smtClean="0">
                <a:latin typeface="HGP創英角ｺﾞｼｯｸUB" pitchFamily="50" charset="-128"/>
                <a:ea typeface="HGP創英角ｺﾞｼｯｸUB" pitchFamily="50" charset="-128"/>
              </a:rPr>
              <a:t>、改善</a:t>
            </a:r>
            <a:endParaRPr lang="en-US" altLang="ja-JP" sz="2800" dirty="0" smtClean="0">
              <a:latin typeface="HGP創英角ｺﾞｼｯｸUB" pitchFamily="50" charset="-128"/>
              <a:ea typeface="HGP創英角ｺﾞｼｯｸUB" pitchFamily="50" charset="-128"/>
            </a:endParaRPr>
          </a:p>
          <a:p>
            <a:pPr marL="45720" indent="0">
              <a:buNone/>
            </a:pPr>
            <a:r>
              <a:rPr lang="ja-JP" altLang="en-US" sz="2800" dirty="0">
                <a:latin typeface="HGP創英角ｺﾞｼｯｸUB" pitchFamily="50" charset="-128"/>
                <a:ea typeface="HGP創英角ｺﾞｼｯｸUB" pitchFamily="50" charset="-128"/>
              </a:rPr>
              <a:t>　</a:t>
            </a:r>
            <a:r>
              <a:rPr lang="ja-JP" altLang="en-US" sz="2800" dirty="0" smtClean="0">
                <a:latin typeface="HGP創英角ｺﾞｼｯｸUB" pitchFamily="50" charset="-128"/>
                <a:ea typeface="HGP創英角ｺﾞｼｯｸUB" pitchFamily="50" charset="-128"/>
              </a:rPr>
              <a:t>　　　　　に指導</a:t>
            </a:r>
            <a:r>
              <a:rPr lang="ja-JP" altLang="en-US" sz="2800" dirty="0">
                <a:latin typeface="HGP創英角ｺﾞｼｯｸUB" pitchFamily="50" charset="-128"/>
                <a:ea typeface="HGP創英角ｺﾞｼｯｸUB" pitchFamily="50" charset="-128"/>
              </a:rPr>
              <a:t>・助言</a:t>
            </a:r>
          </a:p>
          <a:p>
            <a:pPr marL="45720" indent="0">
              <a:buNone/>
            </a:pPr>
            <a:r>
              <a:rPr lang="ja-JP" altLang="en-US" sz="2800" dirty="0" smtClean="0">
                <a:latin typeface="HGP創英角ﾎﾟｯﾌﾟ体" panose="040B0A00000000000000" pitchFamily="50" charset="-128"/>
                <a:ea typeface="HGP創英角ﾎﾟｯﾌﾟ体" panose="040B0A00000000000000" pitchFamily="50" charset="-128"/>
              </a:rPr>
              <a:t>健康相談</a:t>
            </a:r>
            <a:endParaRPr lang="en-US" altLang="ja-JP" sz="2800" dirty="0" smtClean="0">
              <a:latin typeface="HGP創英角ﾎﾟｯﾌﾟ体" panose="040B0A00000000000000" pitchFamily="50" charset="-128"/>
              <a:ea typeface="HGP創英角ﾎﾟｯﾌﾟ体" panose="040B0A00000000000000" pitchFamily="50" charset="-128"/>
            </a:endParaRPr>
          </a:p>
          <a:p>
            <a:pPr marL="45720" indent="0">
              <a:buNone/>
            </a:pPr>
            <a:r>
              <a:rPr lang="ja-JP" altLang="en-US" sz="2800" dirty="0" smtClean="0">
                <a:latin typeface="HGP創英角ﾎﾟｯﾌﾟ体" panose="040B0A00000000000000" pitchFamily="50" charset="-128"/>
                <a:ea typeface="HGP創英角ﾎﾟｯﾌﾟ体" panose="040B0A00000000000000" pitchFamily="50" charset="-128"/>
              </a:rPr>
              <a:t>保健指導</a:t>
            </a:r>
            <a:endParaRPr lang="en-US" altLang="ja-JP" sz="2800" dirty="0" smtClean="0">
              <a:latin typeface="HGP創英角ﾎﾟｯﾌﾟ体" panose="040B0A00000000000000" pitchFamily="50" charset="-128"/>
              <a:ea typeface="HGP創英角ﾎﾟｯﾌﾟ体" panose="040B0A00000000000000" pitchFamily="50" charset="-128"/>
            </a:endParaRPr>
          </a:p>
          <a:p>
            <a:pPr>
              <a:buFontTx/>
              <a:buNone/>
            </a:pPr>
            <a:endParaRPr lang="en-US" altLang="ja-JP" sz="2800" dirty="0" smtClean="0">
              <a:solidFill>
                <a:srgbClr val="821A08"/>
              </a:solidFill>
              <a:latin typeface="HGP創英角ｺﾞｼｯｸUB" pitchFamily="50" charset="-128"/>
              <a:ea typeface="HGP創英角ｺﾞｼｯｸUB" pitchFamily="50" charset="-128"/>
            </a:endParaRPr>
          </a:p>
        </p:txBody>
      </p:sp>
      <p:sp>
        <p:nvSpPr>
          <p:cNvPr id="911364" name="Text Box 4"/>
          <p:cNvSpPr txBox="1">
            <a:spLocks noChangeArrowheads="1"/>
          </p:cNvSpPr>
          <p:nvPr/>
        </p:nvSpPr>
        <p:spPr bwMode="auto">
          <a:xfrm>
            <a:off x="463889" y="211520"/>
            <a:ext cx="8372333" cy="646331"/>
          </a:xfrm>
          <a:prstGeom prst="rect">
            <a:avLst/>
          </a:prstGeom>
          <a:noFill/>
          <a:ln w="9525">
            <a:noFill/>
            <a:miter lim="800000"/>
            <a:headEnd/>
            <a:tailEnd/>
          </a:ln>
          <a:effectLst/>
        </p:spPr>
        <p:txBody>
          <a:bodyPr wrap="square">
            <a:spAutoFit/>
          </a:bodyPr>
          <a:lstStyle/>
          <a:p>
            <a:r>
              <a:rPr lang="ja-JP" altLang="en-US" sz="3600" dirty="0" smtClean="0">
                <a:solidFill>
                  <a:prstClr val="black"/>
                </a:solidFill>
                <a:ea typeface="HG創英角ﾎﾟｯﾌﾟ体" pitchFamily="49" charset="-128"/>
              </a:rPr>
              <a:t>学校薬剤師仕事</a:t>
            </a:r>
            <a:r>
              <a:rPr lang="ja-JP" altLang="en-US" sz="2800" dirty="0" smtClean="0">
                <a:solidFill>
                  <a:prstClr val="black"/>
                </a:solidFill>
                <a:ea typeface="HG創英角ﾎﾟｯﾌﾟ体" pitchFamily="49" charset="-128"/>
              </a:rPr>
              <a:t>（中教審</a:t>
            </a:r>
            <a:r>
              <a:rPr lang="en-US" altLang="ja-JP" sz="2800" dirty="0" smtClean="0">
                <a:solidFill>
                  <a:prstClr val="black"/>
                </a:solidFill>
                <a:ea typeface="HG創英角ﾎﾟｯﾌﾟ体" pitchFamily="49" charset="-128"/>
              </a:rPr>
              <a:t>/</a:t>
            </a:r>
            <a:r>
              <a:rPr lang="ja-JP" altLang="en-US" sz="2800" dirty="0" smtClean="0">
                <a:solidFill>
                  <a:prstClr val="black"/>
                </a:solidFill>
                <a:ea typeface="HG創英角ﾎﾟｯﾌﾟ体" pitchFamily="49" charset="-128"/>
              </a:rPr>
              <a:t>学校保健安全法）</a:t>
            </a:r>
            <a:endParaRPr lang="ja-JP" altLang="en-US" sz="2800" dirty="0">
              <a:solidFill>
                <a:prstClr val="black"/>
              </a:solidFill>
              <a:ea typeface="HG創英角ﾎﾟｯﾌﾟ体" pitchFamily="49" charset="-128"/>
            </a:endParaRPr>
          </a:p>
        </p:txBody>
      </p:sp>
      <p:sp>
        <p:nvSpPr>
          <p:cNvPr id="2" name="テキスト ボックス 1"/>
          <p:cNvSpPr txBox="1"/>
          <p:nvPr/>
        </p:nvSpPr>
        <p:spPr>
          <a:xfrm>
            <a:off x="463889" y="6093296"/>
            <a:ext cx="7624203" cy="615553"/>
          </a:xfrm>
          <a:prstGeom prst="rect">
            <a:avLst/>
          </a:prstGeom>
          <a:noFill/>
        </p:spPr>
        <p:txBody>
          <a:bodyPr wrap="none" rtlCol="0">
            <a:spAutoFit/>
          </a:bodyPr>
          <a:lstStyle/>
          <a:p>
            <a:r>
              <a:rPr lang="ja-JP" altLang="en-US" dirty="0">
                <a:solidFill>
                  <a:prstClr val="black"/>
                </a:solidFill>
                <a:latin typeface="HGP創英角ｺﾞｼｯｸUB" pitchFamily="50" charset="-128"/>
                <a:ea typeface="HGP創英角ｺﾞｼｯｸUB" pitchFamily="50" charset="-128"/>
              </a:rPr>
              <a:t>学校内の薬品（保健室・理科室・その他）の保管・管理に関し必要な指導・助言</a:t>
            </a:r>
          </a:p>
          <a:p>
            <a:endParaRPr lang="ja-JP" altLang="en-US" dirty="0">
              <a:solidFill>
                <a:prstClr val="black"/>
              </a:solidFill>
            </a:endParaRPr>
          </a:p>
        </p:txBody>
      </p:sp>
      <p:sp>
        <p:nvSpPr>
          <p:cNvPr id="3" name="テキスト ボックス 2"/>
          <p:cNvSpPr txBox="1"/>
          <p:nvPr/>
        </p:nvSpPr>
        <p:spPr>
          <a:xfrm>
            <a:off x="119438" y="1295181"/>
            <a:ext cx="576064" cy="3108543"/>
          </a:xfrm>
          <a:prstGeom prst="rect">
            <a:avLst/>
          </a:prstGeom>
          <a:noFill/>
        </p:spPr>
        <p:txBody>
          <a:bodyPr wrap="square" rtlCol="0">
            <a:spAutoFit/>
          </a:bodyPr>
          <a:lstStyle/>
          <a:p>
            <a:r>
              <a:rPr lang="ja-JP" altLang="en-US" sz="2800" dirty="0" smtClean="0">
                <a:solidFill>
                  <a:prstClr val="black"/>
                </a:solidFill>
                <a:latin typeface="HGS創英角ﾎﾟｯﾌﾟ体" panose="040B0A00000000000000" pitchFamily="50" charset="-128"/>
                <a:ea typeface="HGS創英角ﾎﾟｯﾌﾟ体" panose="040B0A00000000000000" pitchFamily="50" charset="-128"/>
              </a:rPr>
              <a:t>学校保健安全法</a:t>
            </a:r>
            <a:endParaRPr lang="ja-JP" altLang="en-US" sz="2800" dirty="0">
              <a:solidFill>
                <a:prstClr val="black"/>
              </a:solidFill>
              <a:latin typeface="HGS創英角ﾎﾟｯﾌﾟ体" panose="040B0A00000000000000" pitchFamily="50" charset="-128"/>
              <a:ea typeface="HGS創英角ﾎﾟｯﾌﾟ体" panose="040B0A00000000000000" pitchFamily="50" charset="-128"/>
            </a:endParaRPr>
          </a:p>
        </p:txBody>
      </p:sp>
      <p:sp>
        <p:nvSpPr>
          <p:cNvPr id="4" name="テキスト ボックス 3"/>
          <p:cNvSpPr txBox="1"/>
          <p:nvPr/>
        </p:nvSpPr>
        <p:spPr>
          <a:xfrm>
            <a:off x="8556745" y="2391176"/>
            <a:ext cx="615553" cy="1169551"/>
          </a:xfrm>
          <a:prstGeom prst="rect">
            <a:avLst/>
          </a:prstGeom>
          <a:noFill/>
        </p:spPr>
        <p:txBody>
          <a:bodyPr vert="eaVert" wrap="none" rtlCol="0">
            <a:spAutoFit/>
          </a:bodyPr>
          <a:lstStyle/>
          <a:p>
            <a:r>
              <a:rPr lang="ja-JP" altLang="en-US" sz="2800" dirty="0" smtClean="0">
                <a:solidFill>
                  <a:prstClr val="black"/>
                </a:solidFill>
                <a:latin typeface="HGS創英角ﾎﾟｯﾌﾟ体" panose="040B0A00000000000000" pitchFamily="50" charset="-128"/>
                <a:ea typeface="HGS創英角ﾎﾟｯﾌﾟ体" panose="040B0A00000000000000" pitchFamily="50" charset="-128"/>
              </a:rPr>
              <a:t>中教審</a:t>
            </a:r>
            <a:endParaRPr lang="ja-JP" altLang="en-US" sz="2800" dirty="0">
              <a:solidFill>
                <a:prstClr val="black"/>
              </a:solidFill>
              <a:latin typeface="HGS創英角ﾎﾟｯﾌﾟ体" panose="040B0A00000000000000" pitchFamily="50" charset="-128"/>
              <a:ea typeface="HGS創英角ﾎﾟｯﾌﾟ体" panose="040B0A00000000000000" pitchFamily="50" charset="-128"/>
            </a:endParaRPr>
          </a:p>
        </p:txBody>
      </p:sp>
      <p:sp>
        <p:nvSpPr>
          <p:cNvPr id="6" name="テキスト ボックス 5"/>
          <p:cNvSpPr txBox="1"/>
          <p:nvPr/>
        </p:nvSpPr>
        <p:spPr>
          <a:xfrm>
            <a:off x="5375320" y="4134102"/>
            <a:ext cx="2734715" cy="1015663"/>
          </a:xfrm>
          <a:prstGeom prst="rect">
            <a:avLst/>
          </a:prstGeom>
          <a:noFill/>
        </p:spPr>
        <p:txBody>
          <a:bodyPr wrap="square" rtlCol="0">
            <a:spAutoFit/>
          </a:bodyPr>
          <a:lstStyle/>
          <a:p>
            <a:pPr algn="ctr"/>
            <a:r>
              <a:rPr lang="ja-JP" altLang="en-US" sz="2000" i="1" dirty="0">
                <a:solidFill>
                  <a:prstClr val="black"/>
                </a:solidFill>
                <a:latin typeface="HGP創英角ﾎﾟｯﾌﾟ体" panose="040B0A00000000000000" pitchFamily="50" charset="-128"/>
                <a:ea typeface="HGP創英角ﾎﾟｯﾌﾟ体" panose="040B0A00000000000000" pitchFamily="50" charset="-128"/>
              </a:rPr>
              <a:t>健康管理</a:t>
            </a:r>
            <a:r>
              <a:rPr lang="ja-JP" altLang="en-US" sz="2000" i="1" dirty="0" smtClean="0">
                <a:solidFill>
                  <a:prstClr val="black"/>
                </a:solidFill>
                <a:latin typeface="HGP創英角ﾎﾟｯﾌﾟ体" panose="040B0A00000000000000" pitchFamily="50" charset="-128"/>
                <a:ea typeface="HGP創英角ﾎﾟｯﾌﾟ体" panose="040B0A00000000000000" pitchFamily="50" charset="-128"/>
              </a:rPr>
              <a:t>を適切に行う</a:t>
            </a:r>
            <a:endParaRPr lang="en-US" altLang="ja-JP" sz="2000" i="1" dirty="0" smtClean="0">
              <a:solidFill>
                <a:prstClr val="black"/>
              </a:solidFill>
              <a:latin typeface="HGP創英角ﾎﾟｯﾌﾟ体" panose="040B0A00000000000000" pitchFamily="50" charset="-128"/>
              <a:ea typeface="HGP創英角ﾎﾟｯﾌﾟ体" panose="040B0A00000000000000" pitchFamily="50" charset="-128"/>
            </a:endParaRPr>
          </a:p>
          <a:p>
            <a:pPr algn="ctr"/>
            <a:r>
              <a:rPr lang="ja-JP" altLang="en-US" sz="2000" i="1" dirty="0" smtClean="0">
                <a:solidFill>
                  <a:prstClr val="black"/>
                </a:solidFill>
                <a:latin typeface="HGP創英角ﾎﾟｯﾌﾟ体" panose="040B0A00000000000000" pitchFamily="50" charset="-128"/>
                <a:ea typeface="HGP創英角ﾎﾟｯﾌﾟ体" panose="040B0A00000000000000" pitchFamily="50" charset="-128"/>
              </a:rPr>
              <a:t>能力</a:t>
            </a:r>
            <a:r>
              <a:rPr lang="ja-JP" altLang="en-US" sz="2000" i="1" dirty="0">
                <a:solidFill>
                  <a:prstClr val="black"/>
                </a:solidFill>
                <a:latin typeface="HGP創英角ﾎﾟｯﾌﾟ体" panose="040B0A00000000000000" pitchFamily="50" charset="-128"/>
                <a:ea typeface="HGP創英角ﾎﾟｯﾌﾟ体" panose="040B0A00000000000000" pitchFamily="50" charset="-128"/>
              </a:rPr>
              <a:t>を身</a:t>
            </a:r>
            <a:r>
              <a:rPr lang="ja-JP" altLang="en-US" sz="2000" i="1" dirty="0" smtClean="0">
                <a:solidFill>
                  <a:prstClr val="black"/>
                </a:solidFill>
                <a:latin typeface="HGP創英角ﾎﾟｯﾌﾟ体" panose="040B0A00000000000000" pitchFamily="50" charset="-128"/>
                <a:ea typeface="HGP創英角ﾎﾟｯﾌﾟ体" panose="040B0A00000000000000" pitchFamily="50" charset="-128"/>
              </a:rPr>
              <a:t>に付けさせる</a:t>
            </a:r>
            <a:endParaRPr lang="en-US" altLang="ja-JP" sz="2000" i="1" dirty="0" smtClean="0">
              <a:solidFill>
                <a:prstClr val="black"/>
              </a:solidFill>
              <a:latin typeface="HGP創英角ﾎﾟｯﾌﾟ体" panose="040B0A00000000000000" pitchFamily="50" charset="-128"/>
              <a:ea typeface="HGP創英角ﾎﾟｯﾌﾟ体" panose="040B0A00000000000000" pitchFamily="50" charset="-128"/>
            </a:endParaRPr>
          </a:p>
          <a:p>
            <a:pPr algn="ctr"/>
            <a:r>
              <a:rPr lang="ja-JP" altLang="en-US" sz="2000" i="1" dirty="0" smtClean="0">
                <a:solidFill>
                  <a:prstClr val="black"/>
                </a:solidFill>
                <a:latin typeface="HGP創英角ﾎﾟｯﾌﾟ体" panose="040B0A00000000000000" pitchFamily="50" charset="-128"/>
                <a:ea typeface="HGP創英角ﾎﾟｯﾌﾟ体" panose="040B0A00000000000000" pitchFamily="50" charset="-128"/>
              </a:rPr>
              <a:t>ために</a:t>
            </a:r>
            <a:endParaRPr lang="ja-JP" altLang="en-US" sz="2000" i="1" dirty="0">
              <a:solidFill>
                <a:prstClr val="black"/>
              </a:solidFill>
              <a:latin typeface="HGP創英角ﾎﾟｯﾌﾟ体" panose="040B0A00000000000000" pitchFamily="50" charset="-128"/>
              <a:ea typeface="HGP創英角ﾎﾟｯﾌﾟ体" panose="040B0A00000000000000" pitchFamily="50" charset="-128"/>
            </a:endParaRPr>
          </a:p>
        </p:txBody>
      </p:sp>
      <p:sp>
        <p:nvSpPr>
          <p:cNvPr id="8" name="テキスト ボックス 7"/>
          <p:cNvSpPr txBox="1"/>
          <p:nvPr/>
        </p:nvSpPr>
        <p:spPr>
          <a:xfrm>
            <a:off x="5988277" y="1683290"/>
            <a:ext cx="2236510" cy="707886"/>
          </a:xfrm>
          <a:prstGeom prst="rect">
            <a:avLst/>
          </a:prstGeom>
          <a:noFill/>
          <a:ln w="38100">
            <a:solidFill>
              <a:schemeClr val="bg2">
                <a:lumMod val="50000"/>
              </a:schemeClr>
            </a:solidFill>
          </a:ln>
        </p:spPr>
        <p:txBody>
          <a:bodyPr wrap="none" rtlCol="0">
            <a:spAutoFit/>
          </a:bodyPr>
          <a:lstStyle/>
          <a:p>
            <a:pPr algn="ctr"/>
            <a:r>
              <a:rPr lang="ja-JP" altLang="en-US" sz="2000" dirty="0" smtClean="0">
                <a:solidFill>
                  <a:prstClr val="black"/>
                </a:solidFill>
                <a:latin typeface="HGS創英角ｺﾞｼｯｸUB" panose="020B0900000000000000" pitchFamily="50" charset="-128"/>
                <a:ea typeface="HGS創英角ｺﾞｼｯｸUB" panose="020B0900000000000000" pitchFamily="50" charset="-128"/>
              </a:rPr>
              <a:t>・学校</a:t>
            </a:r>
            <a:r>
              <a:rPr lang="ja-JP" altLang="en-US" sz="2000" dirty="0">
                <a:solidFill>
                  <a:prstClr val="black"/>
                </a:solidFill>
                <a:latin typeface="HGS創英角ｺﾞｼｯｸUB" panose="020B0900000000000000" pitchFamily="50" charset="-128"/>
                <a:ea typeface="HGS創英角ｺﾞｼｯｸUB" panose="020B0900000000000000" pitchFamily="50" charset="-128"/>
              </a:rPr>
              <a:t>環境衛生</a:t>
            </a:r>
            <a:r>
              <a:rPr lang="ja-JP" altLang="en-US" sz="2000" dirty="0" smtClean="0">
                <a:solidFill>
                  <a:prstClr val="black"/>
                </a:solidFill>
                <a:latin typeface="HGS創英角ｺﾞｼｯｸUB" panose="020B0900000000000000" pitchFamily="50" charset="-128"/>
                <a:ea typeface="HGS創英角ｺﾞｼｯｸUB" panose="020B0900000000000000" pitchFamily="50" charset="-128"/>
              </a:rPr>
              <a:t>の</a:t>
            </a:r>
            <a:endParaRPr lang="en-US" altLang="ja-JP" sz="2000" dirty="0" smtClean="0">
              <a:solidFill>
                <a:prstClr val="black"/>
              </a:solidFill>
              <a:latin typeface="HGS創英角ｺﾞｼｯｸUB" panose="020B0900000000000000" pitchFamily="50" charset="-128"/>
              <a:ea typeface="HGS創英角ｺﾞｼｯｸUB" panose="020B0900000000000000" pitchFamily="50" charset="-128"/>
            </a:endParaRPr>
          </a:p>
          <a:p>
            <a:pPr algn="ctr"/>
            <a:r>
              <a:rPr lang="ja-JP" altLang="en-US" sz="2000" dirty="0" smtClean="0">
                <a:solidFill>
                  <a:prstClr val="black"/>
                </a:solidFill>
                <a:latin typeface="HGS創英角ｺﾞｼｯｸUB" panose="020B0900000000000000" pitchFamily="50" charset="-128"/>
                <a:ea typeface="HGS創英角ｺﾞｼｯｸUB" panose="020B0900000000000000" pitchFamily="50" charset="-128"/>
              </a:rPr>
              <a:t>維持管理</a:t>
            </a:r>
            <a:endParaRPr lang="en-US" altLang="ja-JP" sz="2000" dirty="0" smtClean="0">
              <a:solidFill>
                <a:prstClr val="black"/>
              </a:solidFill>
              <a:latin typeface="HGS創英角ｺﾞｼｯｸUB" panose="020B0900000000000000" pitchFamily="50" charset="-128"/>
              <a:ea typeface="HGS創英角ｺﾞｼｯｸUB" panose="020B0900000000000000" pitchFamily="50" charset="-128"/>
            </a:endParaRPr>
          </a:p>
        </p:txBody>
      </p:sp>
      <p:sp>
        <p:nvSpPr>
          <p:cNvPr id="9" name="テキスト ボックス 8"/>
          <p:cNvSpPr txBox="1"/>
          <p:nvPr/>
        </p:nvSpPr>
        <p:spPr>
          <a:xfrm>
            <a:off x="539552" y="2420799"/>
            <a:ext cx="432048" cy="707886"/>
          </a:xfrm>
          <a:prstGeom prst="rect">
            <a:avLst/>
          </a:prstGeom>
          <a:noFill/>
        </p:spPr>
        <p:txBody>
          <a:bodyPr wrap="square" rtlCol="0">
            <a:spAutoFit/>
          </a:bodyPr>
          <a:lstStyle/>
          <a:p>
            <a:r>
              <a:rPr lang="ja-JP" altLang="en-US" sz="2000" dirty="0" smtClean="0">
                <a:solidFill>
                  <a:prstClr val="black"/>
                </a:solidFill>
                <a:latin typeface="HGS創英角ｺﾞｼｯｸUB" panose="020B0900000000000000" pitchFamily="50" charset="-128"/>
                <a:ea typeface="HGS創英角ｺﾞｼｯｸUB" panose="020B0900000000000000" pitchFamily="50" charset="-128"/>
              </a:rPr>
              <a:t>職務</a:t>
            </a:r>
            <a:endParaRPr lang="ja-JP" altLang="en-US" sz="2000" dirty="0">
              <a:solidFill>
                <a:prstClr val="black"/>
              </a:solidFill>
              <a:latin typeface="HGS創英角ｺﾞｼｯｸUB" panose="020B0900000000000000" pitchFamily="50" charset="-128"/>
              <a:ea typeface="HGS創英角ｺﾞｼｯｸUB" panose="020B0900000000000000" pitchFamily="50" charset="-128"/>
            </a:endParaRPr>
          </a:p>
        </p:txBody>
      </p:sp>
      <p:sp>
        <p:nvSpPr>
          <p:cNvPr id="10" name="左中かっこ 9"/>
          <p:cNvSpPr/>
          <p:nvPr/>
        </p:nvSpPr>
        <p:spPr>
          <a:xfrm>
            <a:off x="911526" y="1616430"/>
            <a:ext cx="448114" cy="2316625"/>
          </a:xfrm>
          <a:prstGeom prst="leftBrace">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solidFill>
                <a:prstClr val="black"/>
              </a:solidFill>
            </a:endParaRPr>
          </a:p>
        </p:txBody>
      </p:sp>
      <p:sp>
        <p:nvSpPr>
          <p:cNvPr id="11" name="テキスト ボックス 10"/>
          <p:cNvSpPr txBox="1"/>
          <p:nvPr/>
        </p:nvSpPr>
        <p:spPr>
          <a:xfrm>
            <a:off x="8308785" y="1974956"/>
            <a:ext cx="492443" cy="605294"/>
          </a:xfrm>
          <a:prstGeom prst="rect">
            <a:avLst/>
          </a:prstGeom>
          <a:noFill/>
        </p:spPr>
        <p:txBody>
          <a:bodyPr vert="eaVert" wrap="none" rtlCol="0">
            <a:spAutoFit/>
          </a:bodyPr>
          <a:lstStyle/>
          <a:p>
            <a:r>
              <a:rPr lang="ja-JP" altLang="en-US" sz="2000" dirty="0" smtClean="0">
                <a:solidFill>
                  <a:prstClr val="black"/>
                </a:solidFill>
                <a:latin typeface="HGS創英角ｺﾞｼｯｸUB" panose="020B0900000000000000" pitchFamily="50" charset="-128"/>
                <a:ea typeface="HGS創英角ｺﾞｼｯｸUB" panose="020B0900000000000000" pitchFamily="50" charset="-128"/>
              </a:rPr>
              <a:t>評価</a:t>
            </a:r>
            <a:endParaRPr lang="ja-JP" altLang="en-US" sz="2000" dirty="0">
              <a:solidFill>
                <a:prstClr val="black"/>
              </a:solidFill>
              <a:latin typeface="HGS創英角ｺﾞｼｯｸUB" panose="020B0900000000000000" pitchFamily="50" charset="-128"/>
              <a:ea typeface="HGS創英角ｺﾞｼｯｸUB" panose="020B0900000000000000" pitchFamily="50" charset="-128"/>
            </a:endParaRPr>
          </a:p>
        </p:txBody>
      </p:sp>
      <p:sp>
        <p:nvSpPr>
          <p:cNvPr id="12" name="右中かっこ 11"/>
          <p:cNvSpPr/>
          <p:nvPr/>
        </p:nvSpPr>
        <p:spPr>
          <a:xfrm>
            <a:off x="5484221" y="1278929"/>
            <a:ext cx="504056" cy="1697022"/>
          </a:xfrm>
          <a:prstGeom prst="rightBrace">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solidFill>
                <a:prstClr val="black"/>
              </a:solidFill>
            </a:endParaRPr>
          </a:p>
        </p:txBody>
      </p:sp>
      <p:sp>
        <p:nvSpPr>
          <p:cNvPr id="13" name="テキスト ボックス 12"/>
          <p:cNvSpPr txBox="1"/>
          <p:nvPr/>
        </p:nvSpPr>
        <p:spPr>
          <a:xfrm>
            <a:off x="8308784" y="4424990"/>
            <a:ext cx="492443" cy="605294"/>
          </a:xfrm>
          <a:prstGeom prst="rect">
            <a:avLst/>
          </a:prstGeom>
          <a:noFill/>
        </p:spPr>
        <p:txBody>
          <a:bodyPr vert="eaVert" wrap="none" rtlCol="0">
            <a:spAutoFit/>
          </a:bodyPr>
          <a:lstStyle/>
          <a:p>
            <a:r>
              <a:rPr lang="ja-JP" altLang="en-US" sz="2000" dirty="0" smtClean="0">
                <a:solidFill>
                  <a:prstClr val="black"/>
                </a:solidFill>
                <a:latin typeface="HGS創英角ｺﾞｼｯｸUB" panose="020B0900000000000000" pitchFamily="50" charset="-128"/>
                <a:ea typeface="HGS創英角ｺﾞｼｯｸUB" panose="020B0900000000000000" pitchFamily="50" charset="-128"/>
              </a:rPr>
              <a:t>期待</a:t>
            </a:r>
            <a:endParaRPr lang="ja-JP" altLang="en-US" sz="2000" dirty="0">
              <a:solidFill>
                <a:prstClr val="black"/>
              </a:solidFill>
              <a:latin typeface="HGS創英角ｺﾞｼｯｸUB" panose="020B0900000000000000" pitchFamily="50" charset="-128"/>
              <a:ea typeface="HGS創英角ｺﾞｼｯｸUB" panose="020B0900000000000000" pitchFamily="50" charset="-128"/>
            </a:endParaRPr>
          </a:p>
        </p:txBody>
      </p:sp>
      <p:sp>
        <p:nvSpPr>
          <p:cNvPr id="14" name="テキスト ボックス 13"/>
          <p:cNvSpPr txBox="1"/>
          <p:nvPr/>
        </p:nvSpPr>
        <p:spPr>
          <a:xfrm>
            <a:off x="1686824" y="4100707"/>
            <a:ext cx="3467616" cy="1569660"/>
          </a:xfrm>
          <a:prstGeom prst="rect">
            <a:avLst/>
          </a:prstGeom>
          <a:noFill/>
        </p:spPr>
        <p:txBody>
          <a:bodyPr wrap="none" rtlCol="0">
            <a:spAutoFit/>
          </a:bodyPr>
          <a:lstStyle/>
          <a:p>
            <a:pPr algn="ctr"/>
            <a:r>
              <a:rPr lang="ja-JP" altLang="en-US" sz="3200" dirty="0">
                <a:solidFill>
                  <a:srgbClr val="821A08"/>
                </a:solidFill>
                <a:latin typeface="HGS創英角ﾎﾟｯﾌﾟ体" panose="040B0A00000000000000" pitchFamily="50" charset="-128"/>
                <a:ea typeface="HGS創英角ﾎﾟｯﾌﾟ体" panose="040B0A00000000000000" pitchFamily="50" charset="-128"/>
              </a:rPr>
              <a:t>医薬品に関する</a:t>
            </a:r>
            <a:endParaRPr lang="en-US" altLang="ja-JP" sz="3200" dirty="0">
              <a:solidFill>
                <a:srgbClr val="821A08"/>
              </a:solidFill>
              <a:latin typeface="HGS創英角ﾎﾟｯﾌﾟ体" panose="040B0A00000000000000" pitchFamily="50" charset="-128"/>
              <a:ea typeface="HGS創英角ﾎﾟｯﾌﾟ体" panose="040B0A00000000000000" pitchFamily="50" charset="-128"/>
            </a:endParaRPr>
          </a:p>
          <a:p>
            <a:pPr algn="ctr"/>
            <a:r>
              <a:rPr lang="ja-JP" altLang="en-US" sz="3200" dirty="0">
                <a:solidFill>
                  <a:srgbClr val="821A08"/>
                </a:solidFill>
                <a:latin typeface="HGS創英角ﾎﾟｯﾌﾟ体" panose="040B0A00000000000000" pitchFamily="50" charset="-128"/>
                <a:ea typeface="HGS創英角ﾎﾟｯﾌﾟ体" panose="040B0A00000000000000" pitchFamily="50" charset="-128"/>
              </a:rPr>
              <a:t>適切な</a:t>
            </a:r>
            <a:r>
              <a:rPr lang="ja-JP" altLang="en-US" sz="3200" dirty="0" smtClean="0">
                <a:solidFill>
                  <a:srgbClr val="821A08"/>
                </a:solidFill>
                <a:latin typeface="HGS創英角ﾎﾟｯﾌﾟ体" panose="040B0A00000000000000" pitchFamily="50" charset="-128"/>
                <a:ea typeface="HGS創英角ﾎﾟｯﾌﾟ体" panose="040B0A00000000000000" pitchFamily="50" charset="-128"/>
              </a:rPr>
              <a:t>知識の習得</a:t>
            </a:r>
            <a:endParaRPr lang="en-US" altLang="ja-JP" sz="3200" dirty="0" smtClean="0">
              <a:solidFill>
                <a:srgbClr val="821A08"/>
              </a:solidFill>
              <a:latin typeface="HGS創英角ﾎﾟｯﾌﾟ体" panose="040B0A00000000000000" pitchFamily="50" charset="-128"/>
              <a:ea typeface="HGS創英角ﾎﾟｯﾌﾟ体" panose="040B0A00000000000000" pitchFamily="50" charset="-128"/>
            </a:endParaRPr>
          </a:p>
          <a:p>
            <a:pPr algn="ctr"/>
            <a:r>
              <a:rPr lang="ja-JP" altLang="en-US" sz="3200" dirty="0" smtClean="0">
                <a:solidFill>
                  <a:srgbClr val="821A08"/>
                </a:solidFill>
                <a:latin typeface="HGS創英角ﾎﾟｯﾌﾟ体" panose="040B0A00000000000000" pitchFamily="50" charset="-128"/>
                <a:ea typeface="HGS創英角ﾎﾟｯﾌﾟ体" panose="040B0A00000000000000" pitchFamily="50" charset="-128"/>
              </a:rPr>
              <a:t>に貢献</a:t>
            </a:r>
            <a:endParaRPr lang="ja-JP" altLang="en-US" sz="3200" dirty="0">
              <a:solidFill>
                <a:prstClr val="black"/>
              </a:solidFill>
              <a:latin typeface="HGS創英角ﾎﾟｯﾌﾟ体" panose="040B0A00000000000000" pitchFamily="50" charset="-128"/>
              <a:ea typeface="HGS創英角ﾎﾟｯﾌﾟ体" panose="040B0A00000000000000" pitchFamily="50" charset="-128"/>
            </a:endParaRPr>
          </a:p>
        </p:txBody>
      </p:sp>
      <p:sp>
        <p:nvSpPr>
          <p:cNvPr id="16" name="右矢印 15"/>
          <p:cNvSpPr/>
          <p:nvPr/>
        </p:nvSpPr>
        <p:spPr>
          <a:xfrm rot="13749815">
            <a:off x="8193191" y="2564710"/>
            <a:ext cx="527062" cy="26878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17" name="テキスト ボックス 16"/>
          <p:cNvSpPr txBox="1"/>
          <p:nvPr/>
        </p:nvSpPr>
        <p:spPr>
          <a:xfrm>
            <a:off x="5983752" y="2582278"/>
            <a:ext cx="2236510" cy="1015663"/>
          </a:xfrm>
          <a:prstGeom prst="rect">
            <a:avLst/>
          </a:prstGeom>
          <a:noFill/>
          <a:ln w="38100">
            <a:solidFill>
              <a:schemeClr val="bg2">
                <a:lumMod val="50000"/>
              </a:schemeClr>
            </a:solidFill>
          </a:ln>
        </p:spPr>
        <p:txBody>
          <a:bodyPr wrap="none" rtlCol="0">
            <a:spAutoFit/>
          </a:bodyPr>
          <a:lstStyle/>
          <a:p>
            <a:pPr algn="ctr"/>
            <a:r>
              <a:rPr lang="ja-JP" altLang="en-US" sz="2000" dirty="0">
                <a:solidFill>
                  <a:prstClr val="black"/>
                </a:solidFill>
                <a:latin typeface="HGS創英角ｺﾞｼｯｸUB" panose="020B0900000000000000" pitchFamily="50" charset="-128"/>
                <a:ea typeface="HGS創英角ｺﾞｼｯｸUB" panose="020B0900000000000000" pitchFamily="50" charset="-128"/>
              </a:rPr>
              <a:t>・薬物乱用防止や</a:t>
            </a:r>
            <a:endParaRPr lang="en-US" altLang="ja-JP" sz="2000" dirty="0">
              <a:solidFill>
                <a:prstClr val="black"/>
              </a:solidFill>
              <a:latin typeface="HGS創英角ｺﾞｼｯｸUB" panose="020B0900000000000000" pitchFamily="50" charset="-128"/>
              <a:ea typeface="HGS創英角ｺﾞｼｯｸUB" panose="020B0900000000000000" pitchFamily="50" charset="-128"/>
            </a:endParaRPr>
          </a:p>
          <a:p>
            <a:pPr algn="ctr"/>
            <a:r>
              <a:rPr lang="ja-JP" altLang="en-US" sz="2000" dirty="0">
                <a:solidFill>
                  <a:prstClr val="black"/>
                </a:solidFill>
                <a:latin typeface="HGS創英角ｺﾞｼｯｸUB" panose="020B0900000000000000" pitchFamily="50" charset="-128"/>
                <a:ea typeface="HGS創英角ｺﾞｼｯｸUB" panose="020B0900000000000000" pitchFamily="50" charset="-128"/>
              </a:rPr>
              <a:t>環境衛生に</a:t>
            </a:r>
            <a:endParaRPr lang="en-US" altLang="ja-JP" sz="2000" dirty="0">
              <a:solidFill>
                <a:prstClr val="black"/>
              </a:solidFill>
              <a:latin typeface="HGS創英角ｺﾞｼｯｸUB" panose="020B0900000000000000" pitchFamily="50" charset="-128"/>
              <a:ea typeface="HGS創英角ｺﾞｼｯｸUB" panose="020B0900000000000000" pitchFamily="50" charset="-128"/>
            </a:endParaRPr>
          </a:p>
          <a:p>
            <a:pPr algn="ctr"/>
            <a:r>
              <a:rPr lang="ja-JP" altLang="en-US" sz="2000" dirty="0">
                <a:solidFill>
                  <a:prstClr val="black"/>
                </a:solidFill>
                <a:latin typeface="HGS創英角ｺﾞｼｯｸUB" panose="020B0900000000000000" pitchFamily="50" charset="-128"/>
                <a:ea typeface="HGS創英角ｺﾞｼｯｸUB" panose="020B0900000000000000" pitchFamily="50" charset="-128"/>
              </a:rPr>
              <a:t>係る教育</a:t>
            </a:r>
          </a:p>
        </p:txBody>
      </p:sp>
      <p:sp>
        <p:nvSpPr>
          <p:cNvPr id="21" name="右中かっこ 20"/>
          <p:cNvSpPr/>
          <p:nvPr/>
        </p:nvSpPr>
        <p:spPr>
          <a:xfrm>
            <a:off x="5484221" y="3128685"/>
            <a:ext cx="504056" cy="559994"/>
          </a:xfrm>
          <a:prstGeom prst="rightBrace">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solidFill>
                <a:prstClr val="black"/>
              </a:solidFill>
            </a:endParaRPr>
          </a:p>
        </p:txBody>
      </p:sp>
      <p:sp>
        <p:nvSpPr>
          <p:cNvPr id="18" name="左カーブ矢印 17"/>
          <p:cNvSpPr/>
          <p:nvPr/>
        </p:nvSpPr>
        <p:spPr>
          <a:xfrm rot="4166523">
            <a:off x="6221702" y="2337977"/>
            <a:ext cx="918968" cy="5095121"/>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20" name="角丸四角形 19"/>
          <p:cNvSpPr/>
          <p:nvPr/>
        </p:nvSpPr>
        <p:spPr>
          <a:xfrm>
            <a:off x="1475656" y="3162598"/>
            <a:ext cx="1512168" cy="492167"/>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Tree>
    <p:extLst>
      <p:ext uri="{BB962C8B-B14F-4D97-AF65-F5344CB8AC3E}">
        <p14:creationId xmlns:p14="http://schemas.microsoft.com/office/powerpoint/2010/main" val="2535855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par>
                                <p:cTn id="8" presetID="16" presetClass="entr" presetSubtype="21" fill="hold" nodeType="withEffect">
                                  <p:stCondLst>
                                    <p:cond delay="0"/>
                                  </p:stCondLst>
                                  <p:childTnLst>
                                    <p:set>
                                      <p:cBhvr>
                                        <p:cTn id="9" dur="1" fill="hold">
                                          <p:stCondLst>
                                            <p:cond delay="0"/>
                                          </p:stCondLst>
                                        </p:cTn>
                                        <p:tgtEl>
                                          <p:spTgt spid="9">
                                            <p:txEl>
                                              <p:pRg st="0" end="0"/>
                                            </p:txEl>
                                          </p:spTgt>
                                        </p:tgtEl>
                                        <p:attrNameLst>
                                          <p:attrName>style.visibility</p:attrName>
                                        </p:attrNameLst>
                                      </p:cBhvr>
                                      <p:to>
                                        <p:strVal val="visible"/>
                                      </p:to>
                                    </p:set>
                                    <p:animEffect transition="in" filter="barn(inVertical)">
                                      <p:cBhvr>
                                        <p:cTn id="10" dur="500"/>
                                        <p:tgtEl>
                                          <p:spTgt spid="9">
                                            <p:txEl>
                                              <p:pRg st="0" end="0"/>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barn(inVertical)">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randombar(horizontal)">
                                      <p:cBhvr>
                                        <p:cTn id="18" dur="500"/>
                                        <p:tgtEl>
                                          <p:spTgt spid="12"/>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randombar(horizontal)">
                                      <p:cBhvr>
                                        <p:cTn id="21" dur="500"/>
                                        <p:tgtEl>
                                          <p:spTgt spid="21"/>
                                        </p:tgtEl>
                                      </p:cBhvr>
                                    </p:animEffect>
                                  </p:childTnLst>
                                </p:cTn>
                              </p:par>
                              <p:par>
                                <p:cTn id="22" presetID="6" presetClass="entr" presetSubtype="16"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circle(in)">
                                      <p:cBhvr>
                                        <p:cTn id="24" dur="2000"/>
                                        <p:tgtEl>
                                          <p:spTgt spid="8"/>
                                        </p:tgtEl>
                                      </p:cBhvr>
                                    </p:animEffect>
                                  </p:childTnLst>
                                </p:cTn>
                              </p:par>
                              <p:par>
                                <p:cTn id="25" presetID="6" presetClass="entr" presetSubtype="16"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circle(in)">
                                      <p:cBhvr>
                                        <p:cTn id="27" dur="2000"/>
                                        <p:tgtEl>
                                          <p:spTgt spid="17"/>
                                        </p:tgtEl>
                                      </p:cBhvr>
                                    </p:animEffect>
                                  </p:childTnLst>
                                </p:cTn>
                              </p:par>
                              <p:par>
                                <p:cTn id="28" presetID="14" presetClass="entr" presetSubtype="10"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randombar(horizontal)">
                                      <p:cBhvr>
                                        <p:cTn id="30" dur="500"/>
                                        <p:tgtEl>
                                          <p:spTgt spid="16"/>
                                        </p:tgtEl>
                                      </p:cBhvr>
                                    </p:animEffect>
                                  </p:childTnLst>
                                </p:cTn>
                              </p:par>
                              <p:par>
                                <p:cTn id="31" presetID="16" presetClass="entr" presetSubtype="21" fill="hold" nodeType="withEffect">
                                  <p:stCondLst>
                                    <p:cond delay="0"/>
                                  </p:stCondLst>
                                  <p:childTnLst>
                                    <p:set>
                                      <p:cBhvr>
                                        <p:cTn id="32" dur="1" fill="hold">
                                          <p:stCondLst>
                                            <p:cond delay="0"/>
                                          </p:stCondLst>
                                        </p:cTn>
                                        <p:tgtEl>
                                          <p:spTgt spid="11">
                                            <p:txEl>
                                              <p:pRg st="0" end="0"/>
                                            </p:txEl>
                                          </p:spTgt>
                                        </p:tgtEl>
                                        <p:attrNameLst>
                                          <p:attrName>style.visibility</p:attrName>
                                        </p:attrNameLst>
                                      </p:cBhvr>
                                      <p:to>
                                        <p:strVal val="visible"/>
                                      </p:to>
                                    </p:set>
                                    <p:animEffect transition="in" filter="barn(inVertical)">
                                      <p:cBhvr>
                                        <p:cTn id="33" dur="500"/>
                                        <p:tgtEl>
                                          <p:spTgt spid="11">
                                            <p:txEl>
                                              <p:pRg st="0" end="0"/>
                                            </p:txEl>
                                          </p:spTgt>
                                        </p:tgtEl>
                                      </p:cBhvr>
                                    </p:animEffect>
                                  </p:childTnLst>
                                </p:cTn>
                              </p:par>
                              <p:par>
                                <p:cTn id="34" presetID="16" presetClass="entr" presetSubtype="21" fill="hold" nodeType="withEffect">
                                  <p:stCondLst>
                                    <p:cond delay="0"/>
                                  </p:stCondLst>
                                  <p:childTnLst>
                                    <p:set>
                                      <p:cBhvr>
                                        <p:cTn id="35" dur="1" fill="hold">
                                          <p:stCondLst>
                                            <p:cond delay="0"/>
                                          </p:stCondLst>
                                        </p:cTn>
                                        <p:tgtEl>
                                          <p:spTgt spid="4">
                                            <p:txEl>
                                              <p:pRg st="0" end="0"/>
                                            </p:txEl>
                                          </p:spTgt>
                                        </p:tgtEl>
                                        <p:attrNameLst>
                                          <p:attrName>style.visibility</p:attrName>
                                        </p:attrNameLst>
                                      </p:cBhvr>
                                      <p:to>
                                        <p:strVal val="visible"/>
                                      </p:to>
                                    </p:set>
                                    <p:animEffect transition="in" filter="barn(inVertical)">
                                      <p:cBhvr>
                                        <p:cTn id="36" dur="500"/>
                                        <p:tgtEl>
                                          <p:spTgt spid="4">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6" presetClass="entr" presetSubtype="16" fill="hold" grpId="0" nodeType="click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circle(in)">
                                      <p:cBhvr>
                                        <p:cTn id="41" dur="2000"/>
                                        <p:tgtEl>
                                          <p:spTgt spid="6"/>
                                        </p:tgtEl>
                                      </p:cBhvr>
                                    </p:animEffect>
                                  </p:childTnLst>
                                </p:cTn>
                              </p:par>
                              <p:par>
                                <p:cTn id="42" presetID="6" presetClass="entr" presetSubtype="16"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circle(in)">
                                      <p:cBhvr>
                                        <p:cTn id="44" dur="2000"/>
                                        <p:tgtEl>
                                          <p:spTgt spid="13"/>
                                        </p:tgtEl>
                                      </p:cBhvr>
                                    </p:animEffect>
                                  </p:childTnLst>
                                </p:cTn>
                              </p:par>
                            </p:childTnLst>
                          </p:cTn>
                        </p:par>
                        <p:par>
                          <p:cTn id="45" fill="hold">
                            <p:stCondLst>
                              <p:cond delay="2000"/>
                            </p:stCondLst>
                            <p:childTnLst>
                              <p:par>
                                <p:cTn id="46" presetID="14" presetClass="entr" presetSubtype="10" fill="hold" grpId="0" nodeType="afterEffect">
                                  <p:stCondLst>
                                    <p:cond delay="500"/>
                                  </p:stCondLst>
                                  <p:childTnLst>
                                    <p:set>
                                      <p:cBhvr>
                                        <p:cTn id="47" dur="1" fill="hold">
                                          <p:stCondLst>
                                            <p:cond delay="0"/>
                                          </p:stCondLst>
                                        </p:cTn>
                                        <p:tgtEl>
                                          <p:spTgt spid="18"/>
                                        </p:tgtEl>
                                        <p:attrNameLst>
                                          <p:attrName>style.visibility</p:attrName>
                                        </p:attrNameLst>
                                      </p:cBhvr>
                                      <p:to>
                                        <p:strVal val="visible"/>
                                      </p:to>
                                    </p:set>
                                    <p:animEffect transition="in" filter="randombar(horizontal)">
                                      <p:cBhvr>
                                        <p:cTn id="48" dur="500"/>
                                        <p:tgtEl>
                                          <p:spTgt spid="18"/>
                                        </p:tgtEl>
                                      </p:cBhvr>
                                    </p:animEffect>
                                  </p:childTnLst>
                                </p:cTn>
                              </p:par>
                            </p:childTnLst>
                          </p:cTn>
                        </p:par>
                        <p:par>
                          <p:cTn id="49" fill="hold">
                            <p:stCondLst>
                              <p:cond delay="3000"/>
                            </p:stCondLst>
                            <p:childTnLst>
                              <p:par>
                                <p:cTn id="50" presetID="6" presetClass="entr" presetSubtype="16"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circle(in)">
                                      <p:cBhvr>
                                        <p:cTn id="52" dur="2000"/>
                                        <p:tgtEl>
                                          <p:spTgt spid="14"/>
                                        </p:tgtEl>
                                      </p:cBhvr>
                                    </p:animEffect>
                                  </p:childTnLst>
                                </p:cTn>
                              </p:par>
                              <p:par>
                                <p:cTn id="53" presetID="16" presetClass="entr" presetSubtype="21"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barn(inVertical)">
                                      <p:cBhvr>
                                        <p:cTn id="55" dur="500"/>
                                        <p:tgtEl>
                                          <p:spTgt spid="20"/>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4" fill="hold" nodeType="clickEffect">
                                  <p:stCondLst>
                                    <p:cond delay="0"/>
                                  </p:stCondLst>
                                  <p:childTnLst>
                                    <p:set>
                                      <p:cBhvr>
                                        <p:cTn id="59" dur="1" fill="hold">
                                          <p:stCondLst>
                                            <p:cond delay="0"/>
                                          </p:stCondLst>
                                        </p:cTn>
                                        <p:tgtEl>
                                          <p:spTgt spid="2">
                                            <p:txEl>
                                              <p:pRg st="0" end="0"/>
                                            </p:txEl>
                                          </p:spTgt>
                                        </p:tgtEl>
                                        <p:attrNameLst>
                                          <p:attrName>style.visibility</p:attrName>
                                        </p:attrNameLst>
                                      </p:cBhvr>
                                      <p:to>
                                        <p:strVal val="visible"/>
                                      </p:to>
                                    </p:set>
                                    <p:animEffect transition="in" filter="wipe(down)">
                                      <p:cBhvr>
                                        <p:cTn id="60"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P spid="10" grpId="0" animBg="1"/>
      <p:bldP spid="12" grpId="0" animBg="1"/>
      <p:bldP spid="13" grpId="0"/>
      <p:bldP spid="14" grpId="0"/>
      <p:bldP spid="16" grpId="0" animBg="1"/>
      <p:bldP spid="17" grpId="0" animBg="1"/>
      <p:bldP spid="21" grpId="0" animBg="1"/>
      <p:bldP spid="18" grpId="0" animBg="1"/>
      <p:bldP spid="2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09314" name="グループ化 16"/>
          <p:cNvGrpSpPr>
            <a:grpSpLocks/>
          </p:cNvGrpSpPr>
          <p:nvPr/>
        </p:nvGrpSpPr>
        <p:grpSpPr bwMode="auto">
          <a:xfrm>
            <a:off x="429010" y="1337085"/>
            <a:ext cx="8421742" cy="5307074"/>
            <a:chOff x="214282" y="1344210"/>
            <a:chExt cx="8786874" cy="5216028"/>
          </a:xfrm>
        </p:grpSpPr>
        <p:sp>
          <p:nvSpPr>
            <p:cNvPr id="4" name="正方形/長方形 3"/>
            <p:cNvSpPr/>
            <p:nvPr/>
          </p:nvSpPr>
          <p:spPr>
            <a:xfrm>
              <a:off x="214282" y="1357298"/>
              <a:ext cx="8786874" cy="5202940"/>
            </a:xfrm>
            <a:prstGeom prst="rect">
              <a:avLst/>
            </a:prstGeom>
            <a:solidFill>
              <a:srgbClr val="CCECFF"/>
            </a:solidFill>
            <a:ln w="63500">
              <a:solidFill>
                <a:srgbClr val="0033CC"/>
              </a:solidFill>
              <a:prstDash val="sysDash"/>
            </a:ln>
            <a:effectLst/>
          </p:spPr>
          <p:txBody>
            <a:bodyPr>
              <a:spAutoFit/>
            </a:bodyPr>
            <a:lstStyle/>
            <a:p>
              <a:pPr algn="ctr">
                <a:defRPr/>
              </a:pPr>
              <a:endParaRPr lang="en-US" altLang="ja-JP" sz="2400" b="1" dirty="0">
                <a:ln w="12700">
                  <a:solidFill>
                    <a:srgbClr val="FF0000"/>
                  </a:solidFill>
                  <a:prstDash val="solid"/>
                </a:ln>
                <a:solidFill>
                  <a:srgbClr val="B4DCFA">
                    <a:tint val="85000"/>
                    <a:satMod val="155000"/>
                  </a:srgbClr>
                </a:solidFill>
                <a:effectLst>
                  <a:outerShdw blurRad="41275" dist="20320" dir="1800000" algn="tl" rotWithShape="0">
                    <a:srgbClr val="000000">
                      <a:alpha val="40000"/>
                    </a:srgbClr>
                  </a:outerShdw>
                </a:effectLst>
              </a:endParaRPr>
            </a:p>
            <a:p>
              <a:pPr algn="ctr">
                <a:defRPr/>
              </a:pPr>
              <a:endParaRPr lang="en-US" altLang="ja-JP" sz="800" b="1" dirty="0">
                <a:ln w="12700">
                  <a:solidFill>
                    <a:srgbClr val="FF0000"/>
                  </a:solidFill>
                  <a:prstDash val="solid"/>
                </a:ln>
                <a:solidFill>
                  <a:srgbClr val="B4DCFA">
                    <a:tint val="85000"/>
                    <a:satMod val="155000"/>
                  </a:srgbClr>
                </a:solidFill>
                <a:effectLst>
                  <a:outerShdw blurRad="41275" dist="20320" dir="1800000" algn="tl" rotWithShape="0">
                    <a:srgbClr val="000000">
                      <a:alpha val="40000"/>
                    </a:srgbClr>
                  </a:outerShdw>
                </a:effectLst>
              </a:endParaRPr>
            </a:p>
            <a:p>
              <a:pPr algn="ctr">
                <a:defRPr/>
              </a:pPr>
              <a:endParaRPr lang="en-US" altLang="ja-JP" sz="800" b="1" dirty="0">
                <a:ln w="12700">
                  <a:solidFill>
                    <a:srgbClr val="FF0000"/>
                  </a:solidFill>
                  <a:prstDash val="solid"/>
                </a:ln>
                <a:solidFill>
                  <a:srgbClr val="B4DCFA">
                    <a:tint val="85000"/>
                    <a:satMod val="155000"/>
                  </a:srgbClr>
                </a:solidFill>
                <a:effectLst>
                  <a:outerShdw blurRad="41275" dist="20320" dir="1800000" algn="tl" rotWithShape="0">
                    <a:srgbClr val="000000">
                      <a:alpha val="40000"/>
                    </a:srgbClr>
                  </a:outerShdw>
                </a:effectLst>
              </a:endParaRPr>
            </a:p>
            <a:p>
              <a:pPr>
                <a:defRPr/>
              </a:pPr>
              <a:r>
                <a:rPr lang="ja-JP" altLang="en-US" b="1" dirty="0">
                  <a:solidFill>
                    <a:prstClr val="black"/>
                  </a:solidFill>
                  <a:latin typeface="HGP創英角ｺﾞｼｯｸUB" pitchFamily="50" charset="-128"/>
                  <a:ea typeface="HGP創英角ｺﾞｼｯｸUB" pitchFamily="50" charset="-128"/>
                </a:rPr>
                <a:t>第二十四条</a:t>
              </a:r>
              <a:r>
                <a:rPr lang="ja-JP" altLang="en-US" dirty="0">
                  <a:solidFill>
                    <a:prstClr val="black"/>
                  </a:solidFill>
                  <a:latin typeface="HGP創英角ｺﾞｼｯｸUB" pitchFamily="50" charset="-128"/>
                  <a:ea typeface="HGP創英角ｺﾞｼｯｸUB" pitchFamily="50" charset="-128"/>
                </a:rPr>
                <a:t> 　                                       </a:t>
              </a:r>
              <a:r>
                <a:rPr lang="ja-JP" altLang="en-US" dirty="0" smtClean="0">
                  <a:solidFill>
                    <a:prstClr val="black"/>
                  </a:solidFill>
                  <a:latin typeface="HGP創英角ｺﾞｼｯｸUB" pitchFamily="50" charset="-128"/>
                  <a:ea typeface="HGP創英角ｺﾞｼｯｸUB" pitchFamily="50" charset="-128"/>
                </a:rPr>
                <a:t>は</a:t>
              </a:r>
              <a:r>
                <a:rPr lang="ja-JP" altLang="en-US" dirty="0">
                  <a:solidFill>
                    <a:prstClr val="black"/>
                  </a:solidFill>
                  <a:latin typeface="HGP創英角ｺﾞｼｯｸUB" pitchFamily="50" charset="-128"/>
                  <a:ea typeface="HGP創英角ｺﾞｼｯｸUB" pitchFamily="50" charset="-128"/>
                </a:rPr>
                <a:t>、次の各号に掲げるとおりとする。</a:t>
              </a:r>
              <a:endParaRPr lang="en-US" altLang="ja-JP" dirty="0">
                <a:solidFill>
                  <a:prstClr val="black"/>
                </a:solidFill>
                <a:latin typeface="HGP創英角ｺﾞｼｯｸUB" pitchFamily="50" charset="-128"/>
                <a:ea typeface="HGP創英角ｺﾞｼｯｸUB" pitchFamily="50" charset="-128"/>
              </a:endParaRPr>
            </a:p>
            <a:p>
              <a:pPr>
                <a:defRPr/>
              </a:pPr>
              <a:endParaRPr lang="en-US" altLang="ja-JP" sz="800" dirty="0">
                <a:solidFill>
                  <a:prstClr val="black"/>
                </a:solidFill>
                <a:latin typeface="HGP創英角ｺﾞｼｯｸUB" pitchFamily="50" charset="-128"/>
                <a:ea typeface="HGP創英角ｺﾞｼｯｸUB" pitchFamily="50" charset="-128"/>
              </a:endParaRPr>
            </a:p>
            <a:p>
              <a:pPr>
                <a:defRPr/>
              </a:pPr>
              <a:r>
                <a:rPr lang="ja-JP" altLang="en-US" b="1" dirty="0">
                  <a:solidFill>
                    <a:prstClr val="black"/>
                  </a:solidFill>
                  <a:latin typeface="HGP創英角ｺﾞｼｯｸUB" pitchFamily="50" charset="-128"/>
                  <a:ea typeface="HGP創英角ｺﾞｼｯｸUB" pitchFamily="50" charset="-128"/>
                </a:rPr>
                <a:t>一 </a:t>
              </a:r>
              <a:r>
                <a:rPr lang="ja-JP" altLang="en-US" dirty="0">
                  <a:solidFill>
                    <a:prstClr val="black"/>
                  </a:solidFill>
                  <a:latin typeface="HGP創英角ｺﾞｼｯｸUB" pitchFamily="50" charset="-128"/>
                  <a:ea typeface="HGP創英角ｺﾞｼｯｸUB" pitchFamily="50" charset="-128"/>
                </a:rPr>
                <a:t>　                    </a:t>
              </a:r>
              <a:r>
                <a:rPr lang="ja-JP" altLang="en-US" dirty="0" smtClean="0">
                  <a:solidFill>
                    <a:prstClr val="black"/>
                  </a:solidFill>
                  <a:latin typeface="HGP創英角ｺﾞｼｯｸUB" pitchFamily="50" charset="-128"/>
                  <a:ea typeface="HGP創英角ｺﾞｼｯｸUB" pitchFamily="50" charset="-128"/>
                </a:rPr>
                <a:t>　及び                     の</a:t>
              </a:r>
              <a:r>
                <a:rPr lang="ja-JP" altLang="en-US" dirty="0">
                  <a:solidFill>
                    <a:prstClr val="black"/>
                  </a:solidFill>
                  <a:latin typeface="HGP創英角ｺﾞｼｯｸUB" pitchFamily="50" charset="-128"/>
                  <a:ea typeface="HGP創英角ｺﾞｼｯｸUB" pitchFamily="50" charset="-128"/>
                </a:rPr>
                <a:t>立案に参与すること。 </a:t>
              </a:r>
            </a:p>
            <a:p>
              <a:pPr>
                <a:defRPr/>
              </a:pPr>
              <a:endParaRPr lang="en-US" altLang="ja-JP" sz="800" b="1" dirty="0">
                <a:solidFill>
                  <a:prstClr val="black"/>
                </a:solidFill>
                <a:latin typeface="HGP創英角ｺﾞｼｯｸUB" pitchFamily="50" charset="-128"/>
                <a:ea typeface="HGP創英角ｺﾞｼｯｸUB" pitchFamily="50" charset="-128"/>
              </a:endParaRPr>
            </a:p>
            <a:p>
              <a:pPr>
                <a:defRPr/>
              </a:pPr>
              <a:r>
                <a:rPr lang="ja-JP" altLang="en-US" b="1" dirty="0">
                  <a:solidFill>
                    <a:prstClr val="black"/>
                  </a:solidFill>
                  <a:latin typeface="HGP創英角ｺﾞｼｯｸUB" pitchFamily="50" charset="-128"/>
                  <a:ea typeface="HGP創英角ｺﾞｼｯｸUB" pitchFamily="50" charset="-128"/>
                </a:rPr>
                <a:t>二 </a:t>
              </a:r>
              <a:r>
                <a:rPr lang="ja-JP" altLang="en-US" dirty="0">
                  <a:solidFill>
                    <a:prstClr val="black"/>
                  </a:solidFill>
                  <a:latin typeface="HGP創英角ｺﾞｼｯｸUB" pitchFamily="50" charset="-128"/>
                  <a:ea typeface="HGP創英角ｺﾞｼｯｸUB" pitchFamily="50" charset="-128"/>
                </a:rPr>
                <a:t>　第一条の                     </a:t>
              </a:r>
              <a:r>
                <a:rPr lang="ja-JP" altLang="en-US" dirty="0" smtClean="0">
                  <a:solidFill>
                    <a:prstClr val="black"/>
                  </a:solidFill>
                  <a:latin typeface="HGP創英角ｺﾞｼｯｸUB" pitchFamily="50" charset="-128"/>
                  <a:ea typeface="HGP創英角ｺﾞｼｯｸUB" pitchFamily="50" charset="-128"/>
                </a:rPr>
                <a:t>に</a:t>
              </a:r>
              <a:r>
                <a:rPr lang="ja-JP" altLang="en-US" dirty="0">
                  <a:solidFill>
                    <a:prstClr val="black"/>
                  </a:solidFill>
                  <a:latin typeface="HGP創英角ｺﾞｼｯｸUB" pitchFamily="50" charset="-128"/>
                  <a:ea typeface="HGP創英角ｺﾞｼｯｸUB" pitchFamily="50" charset="-128"/>
                </a:rPr>
                <a:t>従事すること。 </a:t>
              </a:r>
            </a:p>
            <a:p>
              <a:pPr>
                <a:defRPr/>
              </a:pPr>
              <a:endParaRPr lang="en-US" altLang="ja-JP" sz="800" b="1" dirty="0">
                <a:solidFill>
                  <a:prstClr val="black"/>
                </a:solidFill>
                <a:latin typeface="HGP創英角ｺﾞｼｯｸUB" pitchFamily="50" charset="-128"/>
                <a:ea typeface="HGP創英角ｺﾞｼｯｸUB" pitchFamily="50" charset="-128"/>
              </a:endParaRPr>
            </a:p>
            <a:p>
              <a:pPr>
                <a:defRPr/>
              </a:pPr>
              <a:r>
                <a:rPr lang="ja-JP" altLang="en-US" b="1" dirty="0">
                  <a:solidFill>
                    <a:prstClr val="black"/>
                  </a:solidFill>
                  <a:latin typeface="HGP創英角ｺﾞｼｯｸUB" pitchFamily="50" charset="-128"/>
                  <a:ea typeface="HGP創英角ｺﾞｼｯｸUB" pitchFamily="50" charset="-128"/>
                </a:rPr>
                <a:t>三 </a:t>
              </a:r>
              <a:r>
                <a:rPr lang="ja-JP" altLang="en-US" dirty="0">
                  <a:solidFill>
                    <a:prstClr val="black"/>
                  </a:solidFill>
                  <a:latin typeface="HGP創英角ｺﾞｼｯｸUB" pitchFamily="50" charset="-128"/>
                  <a:ea typeface="HGP創英角ｺﾞｼｯｸUB" pitchFamily="50" charset="-128"/>
                </a:rPr>
                <a:t>　学校の環境衛生の維持及び改善に関し、必要な</a:t>
              </a:r>
              <a:r>
                <a:rPr lang="ja-JP" altLang="en-US" dirty="0">
                  <a:solidFill>
                    <a:srgbClr val="002060"/>
                  </a:solidFill>
                  <a:latin typeface="HGP創英角ｺﾞｼｯｸUB" pitchFamily="50" charset="-128"/>
                  <a:ea typeface="HGP創英角ｺﾞｼｯｸUB" pitchFamily="50" charset="-128"/>
                </a:rPr>
                <a:t>  </a:t>
              </a:r>
              <a:r>
                <a:rPr lang="ja-JP" altLang="en-US" dirty="0">
                  <a:solidFill>
                    <a:srgbClr val="B4DCFA">
                      <a:lumMod val="10000"/>
                    </a:srgbClr>
                  </a:solidFill>
                  <a:latin typeface="HGP創英角ｺﾞｼｯｸUB" pitchFamily="50" charset="-128"/>
                  <a:ea typeface="HGP創英角ｺﾞｼｯｸUB" pitchFamily="50" charset="-128"/>
                </a:rPr>
                <a:t>                   </a:t>
              </a:r>
              <a:r>
                <a:rPr lang="ja-JP" altLang="en-US" dirty="0" smtClean="0">
                  <a:solidFill>
                    <a:prstClr val="black"/>
                  </a:solidFill>
                  <a:latin typeface="HGP創英角ｺﾞｼｯｸUB" pitchFamily="50" charset="-128"/>
                  <a:ea typeface="HGP創英角ｺﾞｼｯｸUB" pitchFamily="50" charset="-128"/>
                </a:rPr>
                <a:t>　　を</a:t>
              </a:r>
              <a:r>
                <a:rPr lang="ja-JP" altLang="en-US" dirty="0">
                  <a:solidFill>
                    <a:prstClr val="black"/>
                  </a:solidFill>
                  <a:latin typeface="HGP創英角ｺﾞｼｯｸUB" pitchFamily="50" charset="-128"/>
                  <a:ea typeface="HGP創英角ｺﾞｼｯｸUB" pitchFamily="50" charset="-128"/>
                </a:rPr>
                <a:t>行うこと。 </a:t>
              </a:r>
            </a:p>
            <a:p>
              <a:pPr>
                <a:defRPr/>
              </a:pPr>
              <a:endParaRPr lang="en-US" altLang="ja-JP" sz="800" b="1" dirty="0">
                <a:solidFill>
                  <a:prstClr val="black"/>
                </a:solidFill>
                <a:latin typeface="HGP創英角ｺﾞｼｯｸUB" pitchFamily="50" charset="-128"/>
                <a:ea typeface="HGP創英角ｺﾞｼｯｸUB" pitchFamily="50" charset="-128"/>
              </a:endParaRPr>
            </a:p>
            <a:p>
              <a:pPr>
                <a:defRPr/>
              </a:pPr>
              <a:r>
                <a:rPr lang="ja-JP" altLang="en-US" b="1" dirty="0">
                  <a:solidFill>
                    <a:prstClr val="black"/>
                  </a:solidFill>
                  <a:latin typeface="HGP創英角ｺﾞｼｯｸUB" pitchFamily="50" charset="-128"/>
                  <a:ea typeface="HGP創英角ｺﾞｼｯｸUB" pitchFamily="50" charset="-128"/>
                </a:rPr>
                <a:t>四 </a:t>
              </a:r>
              <a:r>
                <a:rPr lang="ja-JP" altLang="en-US" dirty="0">
                  <a:solidFill>
                    <a:prstClr val="black"/>
                  </a:solidFill>
                  <a:latin typeface="HGP創英角ｺﾞｼｯｸUB" pitchFamily="50" charset="-128"/>
                  <a:ea typeface="HGP創英角ｺﾞｼｯｸUB" pitchFamily="50" charset="-128"/>
                </a:rPr>
                <a:t>　</a:t>
              </a:r>
              <a:r>
                <a:rPr lang="ja-JP" altLang="en-US" u="sng" dirty="0">
                  <a:solidFill>
                    <a:srgbClr val="0033CC"/>
                  </a:solidFill>
                  <a:latin typeface="HGP創英角ｺﾞｼｯｸUB" pitchFamily="50" charset="-128"/>
                  <a:ea typeface="HGP創英角ｺﾞｼｯｸUB" pitchFamily="50" charset="-128"/>
                </a:rPr>
                <a:t>法第八条</a:t>
              </a:r>
              <a:r>
                <a:rPr lang="ja-JP" altLang="en-US" dirty="0">
                  <a:solidFill>
                    <a:prstClr val="black"/>
                  </a:solidFill>
                  <a:latin typeface="HGP創英角ｺﾞｼｯｸUB" pitchFamily="50" charset="-128"/>
                  <a:ea typeface="HGP創英角ｺﾞｼｯｸUB" pitchFamily="50" charset="-128"/>
                </a:rPr>
                <a:t>の　</a:t>
              </a:r>
              <a:r>
                <a:rPr lang="ja-JP" altLang="en-US" dirty="0">
                  <a:solidFill>
                    <a:srgbClr val="660033"/>
                  </a:solidFill>
                  <a:latin typeface="HGP創英角ｺﾞｼｯｸUB" pitchFamily="50" charset="-128"/>
                  <a:ea typeface="HGP創英角ｺﾞｼｯｸUB" pitchFamily="50" charset="-128"/>
                </a:rPr>
                <a:t>　　　　</a:t>
              </a:r>
              <a:r>
                <a:rPr lang="ja-JP" altLang="en-US" dirty="0" smtClean="0">
                  <a:solidFill>
                    <a:srgbClr val="660033"/>
                  </a:solidFill>
                  <a:latin typeface="HGP創英角ｺﾞｼｯｸUB" pitchFamily="50" charset="-128"/>
                  <a:ea typeface="HGP創英角ｺﾞｼｯｸUB" pitchFamily="50" charset="-128"/>
                </a:rPr>
                <a:t>　　</a:t>
              </a:r>
              <a:r>
                <a:rPr lang="ja-JP" altLang="en-US" dirty="0" smtClean="0">
                  <a:solidFill>
                    <a:prstClr val="black"/>
                  </a:solidFill>
                  <a:latin typeface="HGP創英角ｺﾞｼｯｸUB" pitchFamily="50" charset="-128"/>
                  <a:ea typeface="HGP創英角ｺﾞｼｯｸUB" pitchFamily="50" charset="-128"/>
                </a:rPr>
                <a:t>　に</a:t>
              </a:r>
              <a:r>
                <a:rPr lang="ja-JP" altLang="en-US" dirty="0">
                  <a:solidFill>
                    <a:prstClr val="black"/>
                  </a:solidFill>
                  <a:latin typeface="HGP創英角ｺﾞｼｯｸUB" pitchFamily="50" charset="-128"/>
                  <a:ea typeface="HGP創英角ｺﾞｼｯｸUB" pitchFamily="50" charset="-128"/>
                </a:rPr>
                <a:t>従事すること。 </a:t>
              </a:r>
            </a:p>
            <a:p>
              <a:pPr>
                <a:defRPr/>
              </a:pPr>
              <a:endParaRPr lang="en-US" altLang="ja-JP" sz="800" b="1" dirty="0">
                <a:solidFill>
                  <a:prstClr val="black"/>
                </a:solidFill>
                <a:latin typeface="HGP創英角ｺﾞｼｯｸUB" pitchFamily="50" charset="-128"/>
                <a:ea typeface="HGP創英角ｺﾞｼｯｸUB" pitchFamily="50" charset="-128"/>
              </a:endParaRPr>
            </a:p>
            <a:p>
              <a:pPr>
                <a:defRPr/>
              </a:pPr>
              <a:r>
                <a:rPr lang="ja-JP" altLang="en-US" b="1" dirty="0">
                  <a:solidFill>
                    <a:prstClr val="black"/>
                  </a:solidFill>
                  <a:latin typeface="HGP創英角ｺﾞｼｯｸUB" pitchFamily="50" charset="-128"/>
                  <a:ea typeface="HGP創英角ｺﾞｼｯｸUB" pitchFamily="50" charset="-128"/>
                </a:rPr>
                <a:t>五 </a:t>
              </a:r>
              <a:r>
                <a:rPr lang="ja-JP" altLang="en-US" dirty="0">
                  <a:solidFill>
                    <a:prstClr val="black"/>
                  </a:solidFill>
                  <a:latin typeface="HGP創英角ｺﾞｼｯｸUB" pitchFamily="50" charset="-128"/>
                  <a:ea typeface="HGP創英角ｺﾞｼｯｸUB" pitchFamily="50" charset="-128"/>
                </a:rPr>
                <a:t>　</a:t>
              </a:r>
              <a:r>
                <a:rPr lang="ja-JP" altLang="en-US" u="sng" dirty="0">
                  <a:solidFill>
                    <a:srgbClr val="0033CC"/>
                  </a:solidFill>
                  <a:latin typeface="HGP創英角ｺﾞｼｯｸUB" pitchFamily="50" charset="-128"/>
                  <a:ea typeface="HGP創英角ｺﾞｼｯｸUB" pitchFamily="50" charset="-128"/>
                </a:rPr>
                <a:t>法第九条</a:t>
              </a:r>
              <a:r>
                <a:rPr lang="ja-JP" altLang="en-US" dirty="0">
                  <a:solidFill>
                    <a:prstClr val="black"/>
                  </a:solidFill>
                  <a:latin typeface="HGP創英角ｺﾞｼｯｸUB" pitchFamily="50" charset="-128"/>
                  <a:ea typeface="HGP創英角ｺﾞｼｯｸUB" pitchFamily="50" charset="-128"/>
                </a:rPr>
                <a:t>の　</a:t>
              </a:r>
              <a:r>
                <a:rPr lang="ja-JP" altLang="en-US" dirty="0" smtClean="0">
                  <a:solidFill>
                    <a:srgbClr val="660033"/>
                  </a:solidFill>
                  <a:latin typeface="HGP創英角ｺﾞｼｯｸUB" pitchFamily="50" charset="-128"/>
                  <a:ea typeface="HGP創英角ｺﾞｼｯｸUB" pitchFamily="50" charset="-128"/>
                </a:rPr>
                <a:t>　　　　　　　</a:t>
              </a:r>
              <a:r>
                <a:rPr lang="ja-JP" altLang="en-US" dirty="0" smtClean="0">
                  <a:solidFill>
                    <a:prstClr val="black"/>
                  </a:solidFill>
                  <a:latin typeface="HGP創英角ｺﾞｼｯｸUB" pitchFamily="50" charset="-128"/>
                  <a:ea typeface="HGP創英角ｺﾞｼｯｸUB" pitchFamily="50" charset="-128"/>
                </a:rPr>
                <a:t>　する</a:t>
              </a:r>
              <a:r>
                <a:rPr lang="ja-JP" altLang="en-US" dirty="0">
                  <a:solidFill>
                    <a:prstClr val="black"/>
                  </a:solidFill>
                  <a:latin typeface="HGP創英角ｺﾞｼｯｸUB" pitchFamily="50" charset="-128"/>
                  <a:ea typeface="HGP創英角ｺﾞｼｯｸUB" pitchFamily="50" charset="-128"/>
                </a:rPr>
                <a:t>こと。 </a:t>
              </a:r>
            </a:p>
            <a:p>
              <a:pPr>
                <a:defRPr/>
              </a:pPr>
              <a:endParaRPr lang="en-US" altLang="ja-JP" sz="800" b="1" dirty="0">
                <a:solidFill>
                  <a:prstClr val="black"/>
                </a:solidFill>
                <a:latin typeface="HGP創英角ｺﾞｼｯｸUB" pitchFamily="50" charset="-128"/>
                <a:ea typeface="HGP創英角ｺﾞｼｯｸUB" pitchFamily="50" charset="-128"/>
              </a:endParaRPr>
            </a:p>
            <a:p>
              <a:pPr marL="342900" indent="-342900">
                <a:buFontTx/>
                <a:buAutoNum type="ea1JpnKorPlain" startAt="6"/>
                <a:defRPr/>
              </a:pPr>
              <a:r>
                <a:rPr lang="ja-JP" altLang="en-US" dirty="0">
                  <a:solidFill>
                    <a:prstClr val="black"/>
                  </a:solidFill>
                  <a:latin typeface="HGP創英角ｺﾞｼｯｸUB" pitchFamily="50" charset="-128"/>
                  <a:ea typeface="HGP創英角ｺﾞｼｯｸUB" pitchFamily="50" charset="-128"/>
                </a:rPr>
                <a:t>  学校において使用</a:t>
              </a:r>
              <a:r>
                <a:rPr lang="ja-JP" altLang="en-US" dirty="0" smtClean="0">
                  <a:solidFill>
                    <a:prstClr val="black"/>
                  </a:solidFill>
                  <a:latin typeface="HGP創英角ｺﾞｼｯｸUB" pitchFamily="50" charset="-128"/>
                  <a:ea typeface="HGP創英角ｺﾞｼｯｸUB" pitchFamily="50" charset="-128"/>
                </a:rPr>
                <a:t>する </a:t>
              </a:r>
              <a:r>
                <a:rPr lang="ja-JP" altLang="en-US" b="1" dirty="0" smtClean="0">
                  <a:ln w="12700">
                    <a:noFill/>
                    <a:prstDash val="solid"/>
                  </a:ln>
                  <a:solidFill>
                    <a:srgbClr val="212745"/>
                  </a:solidFill>
                  <a:effectLst>
                    <a:outerShdw blurRad="41275" dist="20320" dir="1800000" algn="tl" rotWithShape="0">
                      <a:srgbClr val="000000">
                        <a:alpha val="40000"/>
                      </a:srgbClr>
                    </a:outerShdw>
                  </a:effectLst>
                  <a:latin typeface="HGP創英角ｺﾞｼｯｸUB" pitchFamily="50" charset="-128"/>
                  <a:ea typeface="HGP創英角ｺﾞｼｯｸUB" pitchFamily="50" charset="-128"/>
                </a:rPr>
                <a:t>医</a:t>
              </a:r>
              <a:r>
                <a:rPr lang="ja-JP" altLang="en-US" b="1" dirty="0">
                  <a:ln w="12700">
                    <a:noFill/>
                    <a:prstDash val="solid"/>
                  </a:ln>
                  <a:solidFill>
                    <a:srgbClr val="212745"/>
                  </a:solidFill>
                  <a:effectLst>
                    <a:outerShdw blurRad="41275" dist="20320" dir="1800000" algn="tl" rotWithShape="0">
                      <a:srgbClr val="000000">
                        <a:alpha val="40000"/>
                      </a:srgbClr>
                    </a:outerShdw>
                  </a:effectLst>
                  <a:latin typeface="HGP創英角ｺﾞｼｯｸUB" pitchFamily="50" charset="-128"/>
                  <a:ea typeface="HGP創英角ｺﾞｼｯｸUB" pitchFamily="50" charset="-128"/>
                </a:rPr>
                <a:t>薬品、毒物、劇物並びに保健管理に必要な用具及び</a:t>
              </a:r>
              <a:endParaRPr lang="en-US" altLang="ja-JP" dirty="0">
                <a:solidFill>
                  <a:prstClr val="black"/>
                </a:solidFill>
                <a:latin typeface="HGP創英角ｺﾞｼｯｸUB" pitchFamily="50" charset="-128"/>
                <a:ea typeface="HGP創英角ｺﾞｼｯｸUB" pitchFamily="50" charset="-128"/>
              </a:endParaRPr>
            </a:p>
            <a:p>
              <a:pPr marL="342900" indent="-342900">
                <a:defRPr/>
              </a:pPr>
              <a:r>
                <a:rPr lang="ja-JP" altLang="en-US" dirty="0">
                  <a:solidFill>
                    <a:prstClr val="black"/>
                  </a:solidFill>
                  <a:latin typeface="HGP創英角ｺﾞｼｯｸUB" pitchFamily="50" charset="-128"/>
                  <a:ea typeface="HGP創英角ｺﾞｼｯｸUB" pitchFamily="50" charset="-128"/>
                </a:rPr>
                <a:t>　　　</a:t>
              </a:r>
              <a:r>
                <a:rPr lang="ja-JP" altLang="en-US" b="1" dirty="0">
                  <a:ln w="12700">
                    <a:noFill/>
                    <a:prstDash val="solid"/>
                  </a:ln>
                  <a:solidFill>
                    <a:srgbClr val="212745"/>
                  </a:solidFill>
                  <a:effectLst>
                    <a:outerShdw blurRad="41275" dist="20320" dir="1800000" algn="tl" rotWithShape="0">
                      <a:srgbClr val="000000">
                        <a:alpha val="40000"/>
                      </a:srgbClr>
                    </a:outerShdw>
                  </a:effectLst>
                  <a:latin typeface="HGP創英角ｺﾞｼｯｸUB" pitchFamily="50" charset="-128"/>
                  <a:ea typeface="HGP創英角ｺﾞｼｯｸUB" pitchFamily="50" charset="-128"/>
                </a:rPr>
                <a:t>材料の</a:t>
              </a:r>
              <a:r>
                <a:rPr lang="ja-JP" altLang="en-US" b="1" dirty="0" smtClean="0">
                  <a:ln w="12700">
                    <a:noFill/>
                    <a:prstDash val="solid"/>
                  </a:ln>
                  <a:solidFill>
                    <a:srgbClr val="212745"/>
                  </a:solidFill>
                  <a:effectLst>
                    <a:outerShdw blurRad="41275" dist="20320" dir="1800000" algn="tl" rotWithShape="0">
                      <a:srgbClr val="000000">
                        <a:alpha val="40000"/>
                      </a:srgbClr>
                    </a:outerShdw>
                  </a:effectLst>
                  <a:latin typeface="HGP創英角ｺﾞｼｯｸUB" pitchFamily="50" charset="-128"/>
                  <a:ea typeface="HGP創英角ｺﾞｼｯｸUB" pitchFamily="50" charset="-128"/>
                </a:rPr>
                <a:t>管理 </a:t>
              </a:r>
              <a:r>
                <a:rPr lang="ja-JP" altLang="en-US" dirty="0" smtClean="0">
                  <a:solidFill>
                    <a:prstClr val="black"/>
                  </a:solidFill>
                  <a:latin typeface="HGP創英角ｺﾞｼｯｸUB" pitchFamily="50" charset="-128"/>
                  <a:ea typeface="HGP創英角ｺﾞｼｯｸUB" pitchFamily="50" charset="-128"/>
                </a:rPr>
                <a:t>に</a:t>
              </a:r>
              <a:r>
                <a:rPr lang="ja-JP" altLang="en-US" dirty="0">
                  <a:solidFill>
                    <a:prstClr val="black"/>
                  </a:solidFill>
                  <a:latin typeface="HGP創英角ｺﾞｼｯｸUB" pitchFamily="50" charset="-128"/>
                  <a:ea typeface="HGP創英角ｺﾞｼｯｸUB" pitchFamily="50" charset="-128"/>
                </a:rPr>
                <a:t>関し必要な指導及び助言を行い、及びこれらのものについて</a:t>
              </a:r>
              <a:endParaRPr lang="en-US" altLang="ja-JP" dirty="0">
                <a:solidFill>
                  <a:prstClr val="black"/>
                </a:solidFill>
                <a:latin typeface="HGP創英角ｺﾞｼｯｸUB" pitchFamily="50" charset="-128"/>
                <a:ea typeface="HGP創英角ｺﾞｼｯｸUB" pitchFamily="50" charset="-128"/>
              </a:endParaRPr>
            </a:p>
            <a:p>
              <a:pPr>
                <a:defRPr/>
              </a:pPr>
              <a:r>
                <a:rPr lang="ja-JP" altLang="en-US" dirty="0">
                  <a:solidFill>
                    <a:prstClr val="black"/>
                  </a:solidFill>
                  <a:latin typeface="HGP創英角ｺﾞｼｯｸUB" pitchFamily="50" charset="-128"/>
                  <a:ea typeface="HGP創英角ｺﾞｼｯｸUB" pitchFamily="50" charset="-128"/>
                </a:rPr>
                <a:t>　　必要に応じ　　　</a:t>
              </a:r>
              <a:r>
                <a:rPr lang="ja-JP" altLang="en-US" dirty="0" smtClean="0">
                  <a:solidFill>
                    <a:prstClr val="black"/>
                  </a:solidFill>
                  <a:latin typeface="HGP創英角ｺﾞｼｯｸUB" pitchFamily="50" charset="-128"/>
                  <a:ea typeface="HGP創英角ｺﾞｼｯｸUB" pitchFamily="50" charset="-128"/>
                </a:rPr>
                <a:t>　 </a:t>
              </a:r>
              <a:r>
                <a:rPr lang="ja-JP" altLang="en-US" dirty="0">
                  <a:solidFill>
                    <a:prstClr val="black"/>
                  </a:solidFill>
                  <a:latin typeface="HGP創英角ｺﾞｼｯｸUB" pitchFamily="50" charset="-128"/>
                  <a:ea typeface="HGP創英角ｺﾞｼｯｸUB" pitchFamily="50" charset="-128"/>
                </a:rPr>
                <a:t>、</a:t>
              </a:r>
              <a:r>
                <a:rPr lang="ja-JP" altLang="en-US" dirty="0">
                  <a:solidFill>
                    <a:srgbClr val="212745"/>
                  </a:solidFill>
                  <a:latin typeface="HGP創英角ｺﾞｼｯｸUB" pitchFamily="50" charset="-128"/>
                  <a:ea typeface="HGP創英角ｺﾞｼｯｸUB" pitchFamily="50" charset="-128"/>
                </a:rPr>
                <a:t>　</a:t>
              </a:r>
              <a:r>
                <a:rPr lang="ja-JP" altLang="en-US" dirty="0" smtClean="0">
                  <a:solidFill>
                    <a:srgbClr val="212745"/>
                  </a:solidFill>
                  <a:latin typeface="HGP創英角ｺﾞｼｯｸUB" pitchFamily="50" charset="-128"/>
                  <a:ea typeface="HGP創英角ｺﾞｼｯｸUB" pitchFamily="50" charset="-128"/>
                </a:rPr>
                <a:t>　</a:t>
              </a:r>
              <a:r>
                <a:rPr lang="ja-JP" altLang="en-US" dirty="0">
                  <a:solidFill>
                    <a:srgbClr val="212745"/>
                  </a:solidFill>
                  <a:latin typeface="HGP創英角ｺﾞｼｯｸUB" pitchFamily="50" charset="-128"/>
                  <a:ea typeface="HGP創英角ｺﾞｼｯｸUB" pitchFamily="50" charset="-128"/>
                </a:rPr>
                <a:t>　</a:t>
              </a:r>
              <a:r>
                <a:rPr lang="ja-JP" altLang="en-US" dirty="0">
                  <a:solidFill>
                    <a:prstClr val="black"/>
                  </a:solidFill>
                  <a:latin typeface="HGP創英角ｺﾞｼｯｸUB" pitchFamily="50" charset="-128"/>
                  <a:ea typeface="HGP創英角ｺﾞｼｯｸUB" pitchFamily="50" charset="-128"/>
                </a:rPr>
                <a:t>　又は　</a:t>
              </a:r>
              <a:r>
                <a:rPr lang="ja-JP" altLang="en-US" dirty="0" smtClean="0">
                  <a:solidFill>
                    <a:prstClr val="black"/>
                  </a:solidFill>
                  <a:latin typeface="HGP創英角ｺﾞｼｯｸUB" pitchFamily="50" charset="-128"/>
                  <a:ea typeface="HGP創英角ｺﾞｼｯｸUB" pitchFamily="50" charset="-128"/>
                </a:rPr>
                <a:t>　</a:t>
              </a:r>
              <a:r>
                <a:rPr lang="ja-JP" altLang="en-US" dirty="0">
                  <a:solidFill>
                    <a:prstClr val="black"/>
                  </a:solidFill>
                  <a:latin typeface="HGP創英角ｺﾞｼｯｸUB" pitchFamily="50" charset="-128"/>
                  <a:ea typeface="HGP創英角ｺﾞｼｯｸUB" pitchFamily="50" charset="-128"/>
                </a:rPr>
                <a:t>　　</a:t>
              </a:r>
              <a:r>
                <a:rPr lang="ja-JP" altLang="en-US" dirty="0" smtClean="0">
                  <a:solidFill>
                    <a:prstClr val="black"/>
                  </a:solidFill>
                  <a:latin typeface="HGP創英角ｺﾞｼｯｸUB" pitchFamily="50" charset="-128"/>
                  <a:ea typeface="HGP創英角ｺﾞｼｯｸUB" pitchFamily="50" charset="-128"/>
                </a:rPr>
                <a:t>　を</a:t>
              </a:r>
              <a:r>
                <a:rPr lang="ja-JP" altLang="en-US" dirty="0">
                  <a:solidFill>
                    <a:prstClr val="black"/>
                  </a:solidFill>
                  <a:latin typeface="HGP創英角ｺﾞｼｯｸUB" pitchFamily="50" charset="-128"/>
                  <a:ea typeface="HGP創英角ｺﾞｼｯｸUB" pitchFamily="50" charset="-128"/>
                </a:rPr>
                <a:t>行うこと。 </a:t>
              </a:r>
              <a:endParaRPr lang="en-US" altLang="ja-JP" dirty="0">
                <a:solidFill>
                  <a:prstClr val="black"/>
                </a:solidFill>
                <a:latin typeface="HGP創英角ｺﾞｼｯｸUB" pitchFamily="50" charset="-128"/>
                <a:ea typeface="HGP創英角ｺﾞｼｯｸUB" pitchFamily="50" charset="-128"/>
              </a:endParaRPr>
            </a:p>
            <a:p>
              <a:pPr>
                <a:defRPr/>
              </a:pPr>
              <a:endParaRPr lang="ja-JP" altLang="en-US" sz="800" dirty="0">
                <a:solidFill>
                  <a:prstClr val="black"/>
                </a:solidFill>
                <a:latin typeface="HGP創英角ｺﾞｼｯｸUB" pitchFamily="50" charset="-128"/>
                <a:ea typeface="HGP創英角ｺﾞｼｯｸUB" pitchFamily="50" charset="-128"/>
              </a:endParaRPr>
            </a:p>
            <a:p>
              <a:pPr marL="342900" indent="-342900">
                <a:buFontTx/>
                <a:buAutoNum type="ea1JpnKorPlain" startAt="7"/>
                <a:defRPr/>
              </a:pPr>
              <a:r>
                <a:rPr lang="ja-JP" altLang="en-US" dirty="0">
                  <a:solidFill>
                    <a:prstClr val="black"/>
                  </a:solidFill>
                  <a:latin typeface="HGP創英角ｺﾞｼｯｸUB" pitchFamily="50" charset="-128"/>
                  <a:ea typeface="HGP創英角ｺﾞｼｯｸUB" pitchFamily="50" charset="-128"/>
                </a:rPr>
                <a:t> 前各号に掲げるもののほか、必要に応じ、学校における保健管理に関する</a:t>
              </a:r>
              <a:endParaRPr lang="en-US" altLang="ja-JP" dirty="0">
                <a:solidFill>
                  <a:prstClr val="black"/>
                </a:solidFill>
                <a:latin typeface="HGP創英角ｺﾞｼｯｸUB" pitchFamily="50" charset="-128"/>
                <a:ea typeface="HGP創英角ｺﾞｼｯｸUB" pitchFamily="50" charset="-128"/>
              </a:endParaRPr>
            </a:p>
            <a:p>
              <a:pPr marL="342900" indent="-342900">
                <a:defRPr/>
              </a:pPr>
              <a:r>
                <a:rPr lang="ja-JP" altLang="en-US" dirty="0">
                  <a:solidFill>
                    <a:prstClr val="black"/>
                  </a:solidFill>
                  <a:latin typeface="HGP創英角ｺﾞｼｯｸUB" pitchFamily="50" charset="-128"/>
                  <a:ea typeface="HGP創英角ｺﾞｼｯｸUB" pitchFamily="50" charset="-128"/>
                </a:rPr>
                <a:t>　　専門的事項に関する技術及び指導に従事すること。 </a:t>
              </a:r>
              <a:endParaRPr lang="en-US" altLang="ja-JP" dirty="0">
                <a:solidFill>
                  <a:prstClr val="black"/>
                </a:solidFill>
                <a:latin typeface="HGP創英角ｺﾞｼｯｸUB" pitchFamily="50" charset="-128"/>
                <a:ea typeface="HGP創英角ｺﾞｼｯｸUB" pitchFamily="50" charset="-128"/>
              </a:endParaRPr>
            </a:p>
            <a:p>
              <a:pPr marL="342900" indent="-342900">
                <a:defRPr/>
              </a:pPr>
              <a:endParaRPr lang="ja-JP" altLang="en-US" sz="800" dirty="0">
                <a:solidFill>
                  <a:prstClr val="black"/>
                </a:solidFill>
                <a:latin typeface="HGP創英角ｺﾞｼｯｸUB" pitchFamily="50" charset="-128"/>
                <a:ea typeface="HGP創英角ｺﾞｼｯｸUB" pitchFamily="50" charset="-128"/>
              </a:endParaRPr>
            </a:p>
            <a:p>
              <a:pPr marL="342900" indent="-342900">
                <a:buFontTx/>
                <a:buAutoNum type="arabicDbPlain" startAt="2"/>
                <a:defRPr/>
              </a:pPr>
              <a:r>
                <a:rPr lang="ja-JP" altLang="en-US" dirty="0">
                  <a:solidFill>
                    <a:prstClr val="black"/>
                  </a:solidFill>
                  <a:latin typeface="HGP創英角ｺﾞｼｯｸUB" pitchFamily="50" charset="-128"/>
                  <a:ea typeface="HGP創英角ｺﾞｼｯｸUB" pitchFamily="50" charset="-128"/>
                </a:rPr>
                <a:t> 学校薬剤師は、前項の職務に従事したときは、その状況の概要を学校薬剤師</a:t>
              </a:r>
              <a:endParaRPr lang="en-US" altLang="ja-JP" dirty="0">
                <a:solidFill>
                  <a:prstClr val="black"/>
                </a:solidFill>
                <a:latin typeface="HGP創英角ｺﾞｼｯｸUB" pitchFamily="50" charset="-128"/>
                <a:ea typeface="HGP創英角ｺﾞｼｯｸUB" pitchFamily="50" charset="-128"/>
              </a:endParaRPr>
            </a:p>
            <a:p>
              <a:pPr marL="342900" indent="-342900">
                <a:defRPr/>
              </a:pPr>
              <a:r>
                <a:rPr lang="en-US" altLang="ja-JP" dirty="0">
                  <a:solidFill>
                    <a:prstClr val="black"/>
                  </a:solidFill>
                  <a:latin typeface="HGP創英角ｺﾞｼｯｸUB" pitchFamily="50" charset="-128"/>
                  <a:ea typeface="HGP創英角ｺﾞｼｯｸUB" pitchFamily="50" charset="-128"/>
                </a:rPr>
                <a:t>      </a:t>
              </a:r>
              <a:r>
                <a:rPr lang="ja-JP" altLang="en-US" dirty="0">
                  <a:solidFill>
                    <a:prstClr val="black"/>
                  </a:solidFill>
                  <a:latin typeface="HGP創英角ｺﾞｼｯｸUB" pitchFamily="50" charset="-128"/>
                  <a:ea typeface="HGP創英角ｺﾞｼｯｸUB" pitchFamily="50" charset="-128"/>
                </a:rPr>
                <a:t>執務記録簿に記入して校長に提出するものとする。 </a:t>
              </a:r>
            </a:p>
          </p:txBody>
        </p:sp>
        <p:pic>
          <p:nvPicPr>
            <p:cNvPr id="909316" name="Picture 2" descr="C:\Documents and Settings\上原健嗣\Local Settings\Temporary Internet Files\Content.IE5\CNEKYRD7\MCj02981690000[1].wmf"/>
            <p:cNvPicPr>
              <a:picLocks noChangeAspect="1" noChangeArrowheads="1"/>
            </p:cNvPicPr>
            <p:nvPr/>
          </p:nvPicPr>
          <p:blipFill>
            <a:blip r:embed="rId4" cstate="print"/>
            <a:srcRect/>
            <a:stretch>
              <a:fillRect/>
            </a:stretch>
          </p:blipFill>
          <p:spPr bwMode="auto">
            <a:xfrm>
              <a:off x="8143900" y="1344210"/>
              <a:ext cx="778396" cy="849700"/>
            </a:xfrm>
            <a:prstGeom prst="rect">
              <a:avLst/>
            </a:prstGeom>
            <a:noFill/>
            <a:ln w="9525">
              <a:noFill/>
              <a:miter lim="800000"/>
              <a:headEnd/>
              <a:tailEnd/>
            </a:ln>
          </p:spPr>
        </p:pic>
      </p:grpSp>
      <p:sp>
        <p:nvSpPr>
          <p:cNvPr id="5" name="正方形/長方形 4"/>
          <p:cNvSpPr/>
          <p:nvPr/>
        </p:nvSpPr>
        <p:spPr>
          <a:xfrm>
            <a:off x="2855913" y="1354754"/>
            <a:ext cx="3860800" cy="457200"/>
          </a:xfrm>
          <a:prstGeom prst="rect">
            <a:avLst/>
          </a:prstGeom>
        </p:spPr>
        <p:txBody>
          <a:bodyPr wrap="none">
            <a:spAutoFit/>
          </a:bodyPr>
          <a:lstStyle/>
          <a:p>
            <a:pPr algn="ctr">
              <a:defRPr/>
            </a:pPr>
            <a:r>
              <a:rPr lang="ja-JP" altLang="en-US" sz="2400" b="1" dirty="0">
                <a:ln w="12700">
                  <a:noFill/>
                  <a:prstDash val="solid"/>
                </a:ln>
                <a:solidFill>
                  <a:srgbClr val="212745"/>
                </a:solidFill>
                <a:effectLst>
                  <a:outerShdw blurRad="41275" dist="20320" dir="1800000" algn="tl" rotWithShape="0">
                    <a:srgbClr val="000000">
                      <a:alpha val="40000"/>
                    </a:srgbClr>
                  </a:outerShdw>
                </a:effectLst>
                <a:latin typeface="HGP創英角ｺﾞｼｯｸUB" pitchFamily="50" charset="-128"/>
                <a:ea typeface="HGP創英角ｺﾞｼｯｸUB" pitchFamily="50" charset="-128"/>
              </a:rPr>
              <a:t>学校保健安全法　施行規則</a:t>
            </a:r>
            <a:endParaRPr lang="en-US" altLang="ja-JP" sz="2400" b="1" dirty="0">
              <a:ln w="12700">
                <a:noFill/>
                <a:prstDash val="solid"/>
              </a:ln>
              <a:solidFill>
                <a:srgbClr val="212745"/>
              </a:solidFill>
              <a:effectLst>
                <a:outerShdw blurRad="41275" dist="20320" dir="1800000" algn="tl" rotWithShape="0">
                  <a:srgbClr val="000000">
                    <a:alpha val="40000"/>
                  </a:srgbClr>
                </a:outerShdw>
              </a:effectLst>
              <a:latin typeface="HGP創英角ｺﾞｼｯｸUB" pitchFamily="50" charset="-128"/>
              <a:ea typeface="HGP創英角ｺﾞｼｯｸUB" pitchFamily="50" charset="-128"/>
            </a:endParaRPr>
          </a:p>
        </p:txBody>
      </p:sp>
      <p:sp>
        <p:nvSpPr>
          <p:cNvPr id="6" name="正方形/長方形 5"/>
          <p:cNvSpPr/>
          <p:nvPr/>
        </p:nvSpPr>
        <p:spPr>
          <a:xfrm>
            <a:off x="1763688" y="1974341"/>
            <a:ext cx="3206327" cy="369332"/>
          </a:xfrm>
          <a:prstGeom prst="rect">
            <a:avLst/>
          </a:prstGeom>
        </p:spPr>
        <p:txBody>
          <a:bodyPr wrap="none">
            <a:spAutoFit/>
          </a:bodyPr>
          <a:lstStyle/>
          <a:p>
            <a:pPr>
              <a:defRPr/>
            </a:pPr>
            <a:r>
              <a:rPr lang="ja-JP" altLang="en-US" b="1" dirty="0">
                <a:ln w="12700">
                  <a:noFill/>
                  <a:prstDash val="solid"/>
                </a:ln>
                <a:solidFill>
                  <a:srgbClr val="212745"/>
                </a:solidFill>
                <a:latin typeface="HGP創英角ｺﾞｼｯｸUB" pitchFamily="50" charset="-128"/>
                <a:ea typeface="HGP創英角ｺﾞｼｯｸUB" pitchFamily="50" charset="-128"/>
              </a:rPr>
              <a:t>学校薬剤師の職務執行の準則</a:t>
            </a:r>
            <a:endParaRPr lang="ja-JP" altLang="en-US" dirty="0">
              <a:ln w="12700">
                <a:noFill/>
                <a:prstDash val="solid"/>
              </a:ln>
              <a:solidFill>
                <a:srgbClr val="212745"/>
              </a:solidFill>
              <a:latin typeface="HGP創英角ｺﾞｼｯｸUB" pitchFamily="50" charset="-128"/>
              <a:ea typeface="HGP創英角ｺﾞｼｯｸUB" pitchFamily="50" charset="-128"/>
            </a:endParaRPr>
          </a:p>
        </p:txBody>
      </p:sp>
      <p:sp>
        <p:nvSpPr>
          <p:cNvPr id="7" name="正方形/長方形 6"/>
          <p:cNvSpPr/>
          <p:nvPr/>
        </p:nvSpPr>
        <p:spPr>
          <a:xfrm>
            <a:off x="974049" y="2345288"/>
            <a:ext cx="1579278" cy="369332"/>
          </a:xfrm>
          <a:prstGeom prst="rect">
            <a:avLst/>
          </a:prstGeom>
        </p:spPr>
        <p:txBody>
          <a:bodyPr wrap="none">
            <a:spAutoFit/>
          </a:bodyPr>
          <a:lstStyle/>
          <a:p>
            <a:pPr>
              <a:defRPr/>
            </a:pPr>
            <a:r>
              <a:rPr lang="ja-JP" altLang="en-US" b="1" dirty="0">
                <a:ln w="12700">
                  <a:noFill/>
                  <a:prstDash val="solid"/>
                </a:ln>
                <a:solidFill>
                  <a:srgbClr val="212745"/>
                </a:solidFill>
                <a:latin typeface="HGP創英角ｺﾞｼｯｸUB" pitchFamily="50" charset="-128"/>
                <a:ea typeface="HGP創英角ｺﾞｼｯｸUB" pitchFamily="50" charset="-128"/>
              </a:rPr>
              <a:t>学校保健計画</a:t>
            </a:r>
            <a:endParaRPr lang="ja-JP" altLang="en-US" dirty="0">
              <a:ln w="12700">
                <a:noFill/>
                <a:prstDash val="solid"/>
              </a:ln>
              <a:solidFill>
                <a:srgbClr val="212745"/>
              </a:solidFill>
              <a:latin typeface="HGP創英角ｺﾞｼｯｸUB" pitchFamily="50" charset="-128"/>
              <a:ea typeface="HGP創英角ｺﾞｼｯｸUB" pitchFamily="50" charset="-128"/>
            </a:endParaRPr>
          </a:p>
        </p:txBody>
      </p:sp>
      <p:sp>
        <p:nvSpPr>
          <p:cNvPr id="8" name="正方形/長方形 7"/>
          <p:cNvSpPr/>
          <p:nvPr/>
        </p:nvSpPr>
        <p:spPr>
          <a:xfrm>
            <a:off x="3050019" y="2358761"/>
            <a:ext cx="1579278" cy="369332"/>
          </a:xfrm>
          <a:prstGeom prst="rect">
            <a:avLst/>
          </a:prstGeom>
        </p:spPr>
        <p:txBody>
          <a:bodyPr wrap="none">
            <a:spAutoFit/>
          </a:bodyPr>
          <a:lstStyle/>
          <a:p>
            <a:pPr>
              <a:defRPr/>
            </a:pPr>
            <a:r>
              <a:rPr lang="ja-JP" altLang="en-US" b="1" dirty="0">
                <a:ln w="12700">
                  <a:noFill/>
                  <a:prstDash val="solid"/>
                </a:ln>
                <a:solidFill>
                  <a:srgbClr val="212745"/>
                </a:solidFill>
                <a:effectLst>
                  <a:outerShdw blurRad="41275" dist="20320" dir="1800000" algn="tl" rotWithShape="0">
                    <a:srgbClr val="000000">
                      <a:alpha val="40000"/>
                    </a:srgbClr>
                  </a:outerShdw>
                </a:effectLst>
                <a:latin typeface="HGP創英角ｺﾞｼｯｸUB" pitchFamily="50" charset="-128"/>
                <a:ea typeface="HGP創英角ｺﾞｼｯｸUB" pitchFamily="50" charset="-128"/>
              </a:rPr>
              <a:t>学校</a:t>
            </a:r>
            <a:r>
              <a:rPr lang="ja-JP" altLang="en-US" b="1" dirty="0">
                <a:ln w="12700">
                  <a:noFill/>
                  <a:prstDash val="solid"/>
                </a:ln>
                <a:solidFill>
                  <a:srgbClr val="212745"/>
                </a:solidFill>
                <a:latin typeface="HGP創英角ｺﾞｼｯｸUB" pitchFamily="50" charset="-128"/>
                <a:ea typeface="HGP創英角ｺﾞｼｯｸUB" pitchFamily="50" charset="-128"/>
              </a:rPr>
              <a:t>安全</a:t>
            </a:r>
            <a:r>
              <a:rPr lang="ja-JP" altLang="en-US" b="1" dirty="0">
                <a:ln w="12700">
                  <a:noFill/>
                  <a:prstDash val="solid"/>
                </a:ln>
                <a:solidFill>
                  <a:srgbClr val="212745"/>
                </a:solidFill>
                <a:effectLst>
                  <a:outerShdw blurRad="41275" dist="20320" dir="1800000" algn="tl" rotWithShape="0">
                    <a:srgbClr val="000000">
                      <a:alpha val="40000"/>
                    </a:srgbClr>
                  </a:outerShdw>
                </a:effectLst>
                <a:latin typeface="HGP創英角ｺﾞｼｯｸUB" pitchFamily="50" charset="-128"/>
                <a:ea typeface="HGP創英角ｺﾞｼｯｸUB" pitchFamily="50" charset="-128"/>
              </a:rPr>
              <a:t>計画</a:t>
            </a:r>
            <a:endParaRPr lang="ja-JP" altLang="en-US" dirty="0">
              <a:ln w="12700">
                <a:noFill/>
                <a:prstDash val="solid"/>
              </a:ln>
              <a:solidFill>
                <a:srgbClr val="212745"/>
              </a:solidFill>
              <a:latin typeface="HGP創英角ｺﾞｼｯｸUB" pitchFamily="50" charset="-128"/>
              <a:ea typeface="HGP創英角ｺﾞｼｯｸUB" pitchFamily="50" charset="-128"/>
            </a:endParaRPr>
          </a:p>
        </p:txBody>
      </p:sp>
      <p:sp>
        <p:nvSpPr>
          <p:cNvPr id="9" name="正方形/長方形 8"/>
          <p:cNvSpPr/>
          <p:nvPr/>
        </p:nvSpPr>
        <p:spPr>
          <a:xfrm>
            <a:off x="1888130" y="2741032"/>
            <a:ext cx="1579278" cy="369332"/>
          </a:xfrm>
          <a:prstGeom prst="rect">
            <a:avLst/>
          </a:prstGeom>
        </p:spPr>
        <p:txBody>
          <a:bodyPr wrap="none">
            <a:spAutoFit/>
          </a:bodyPr>
          <a:lstStyle/>
          <a:p>
            <a:r>
              <a:rPr lang="ja-JP" altLang="en-US" b="1" dirty="0">
                <a:solidFill>
                  <a:srgbClr val="212745"/>
                </a:solidFill>
                <a:latin typeface="HGP創英角ｺﾞｼｯｸUB" pitchFamily="50" charset="-128"/>
                <a:ea typeface="HGP創英角ｺﾞｼｯｸUB" pitchFamily="50" charset="-128"/>
              </a:rPr>
              <a:t>環境衛生検査</a:t>
            </a:r>
            <a:endParaRPr lang="ja-JP" altLang="en-US" dirty="0">
              <a:solidFill>
                <a:srgbClr val="212745"/>
              </a:solidFill>
              <a:latin typeface="HGP創英角ｺﾞｼｯｸUB" pitchFamily="50" charset="-128"/>
              <a:ea typeface="HGP創英角ｺﾞｼｯｸUB" pitchFamily="50" charset="-128"/>
            </a:endParaRPr>
          </a:p>
        </p:txBody>
      </p:sp>
      <p:sp>
        <p:nvSpPr>
          <p:cNvPr id="10" name="正方形/長方形 9"/>
          <p:cNvSpPr/>
          <p:nvPr/>
        </p:nvSpPr>
        <p:spPr>
          <a:xfrm>
            <a:off x="5577391" y="3104438"/>
            <a:ext cx="1733167" cy="400110"/>
          </a:xfrm>
          <a:prstGeom prst="rect">
            <a:avLst/>
          </a:prstGeom>
        </p:spPr>
        <p:txBody>
          <a:bodyPr wrap="none">
            <a:spAutoFit/>
          </a:bodyPr>
          <a:lstStyle/>
          <a:p>
            <a:r>
              <a:rPr lang="ja-JP" altLang="en-US" sz="2000" b="1" i="1" dirty="0">
                <a:solidFill>
                  <a:srgbClr val="660033"/>
                </a:solidFill>
                <a:effectLst>
                  <a:outerShdw blurRad="38100" dist="38100" dir="2700000" algn="tl">
                    <a:srgbClr val="000000">
                      <a:alpha val="43137"/>
                    </a:srgbClr>
                  </a:outerShdw>
                </a:effectLst>
                <a:latin typeface="HGP創英角ｺﾞｼｯｸUB" pitchFamily="50" charset="-128"/>
                <a:ea typeface="HGP創英角ｺﾞｼｯｸUB" pitchFamily="50" charset="-128"/>
              </a:rPr>
              <a:t>指導及び助言</a:t>
            </a:r>
            <a:endParaRPr lang="ja-JP" altLang="en-US" sz="2000" i="1" dirty="0">
              <a:solidFill>
                <a:srgbClr val="660033"/>
              </a:solidFill>
              <a:effectLst>
                <a:outerShdw blurRad="38100" dist="38100" dir="2700000" algn="tl">
                  <a:srgbClr val="000000">
                    <a:alpha val="43137"/>
                  </a:srgbClr>
                </a:outerShdw>
              </a:effectLst>
              <a:latin typeface="HGP創英角ｺﾞｼｯｸUB" pitchFamily="50" charset="-128"/>
              <a:ea typeface="HGP創英角ｺﾞｼｯｸUB" pitchFamily="50" charset="-128"/>
            </a:endParaRPr>
          </a:p>
        </p:txBody>
      </p:sp>
      <p:sp>
        <p:nvSpPr>
          <p:cNvPr id="11" name="正方形/長方形 10"/>
          <p:cNvSpPr/>
          <p:nvPr/>
        </p:nvSpPr>
        <p:spPr>
          <a:xfrm>
            <a:off x="2073490" y="3528956"/>
            <a:ext cx="1217000" cy="400110"/>
          </a:xfrm>
          <a:prstGeom prst="rect">
            <a:avLst/>
          </a:prstGeom>
        </p:spPr>
        <p:txBody>
          <a:bodyPr wrap="none">
            <a:spAutoFit/>
          </a:bodyPr>
          <a:lstStyle/>
          <a:p>
            <a:r>
              <a:rPr lang="ja-JP" altLang="en-US" sz="2000" b="1" i="1" dirty="0">
                <a:solidFill>
                  <a:srgbClr val="660033"/>
                </a:solidFill>
                <a:effectLst>
                  <a:outerShdw blurRad="38100" dist="38100" dir="2700000" algn="tl">
                    <a:srgbClr val="000000">
                      <a:alpha val="43137"/>
                    </a:srgbClr>
                  </a:outerShdw>
                </a:effectLst>
                <a:latin typeface="Franklin Gothic Book" pitchFamily="34" charset="0"/>
                <a:ea typeface="HGｺﾞｼｯｸE" pitchFamily="49" charset="-128"/>
              </a:rPr>
              <a:t>健康相談</a:t>
            </a:r>
            <a:endParaRPr lang="ja-JP" altLang="en-US" sz="2000" i="1" dirty="0">
              <a:solidFill>
                <a:srgbClr val="660033"/>
              </a:solidFill>
              <a:effectLst>
                <a:outerShdw blurRad="38100" dist="38100" dir="2700000" algn="tl">
                  <a:srgbClr val="000000">
                    <a:alpha val="43137"/>
                  </a:srgbClr>
                </a:outerShdw>
              </a:effectLst>
              <a:latin typeface="Franklin Gothic Book" pitchFamily="34" charset="0"/>
              <a:ea typeface="HGｺﾞｼｯｸE" pitchFamily="49" charset="-128"/>
            </a:endParaRPr>
          </a:p>
        </p:txBody>
      </p:sp>
      <p:sp>
        <p:nvSpPr>
          <p:cNvPr id="12" name="正方形/長方形 11"/>
          <p:cNvSpPr/>
          <p:nvPr/>
        </p:nvSpPr>
        <p:spPr>
          <a:xfrm>
            <a:off x="2194111" y="3929066"/>
            <a:ext cx="1217000" cy="400110"/>
          </a:xfrm>
          <a:prstGeom prst="rect">
            <a:avLst/>
          </a:prstGeom>
        </p:spPr>
        <p:txBody>
          <a:bodyPr wrap="none">
            <a:spAutoFit/>
          </a:bodyPr>
          <a:lstStyle/>
          <a:p>
            <a:r>
              <a:rPr lang="ja-JP" altLang="en-US" sz="2000" b="1" i="1" dirty="0" smtClean="0">
                <a:solidFill>
                  <a:srgbClr val="660033"/>
                </a:solidFill>
                <a:effectLst>
                  <a:outerShdw blurRad="38100" dist="38100" dir="2700000" algn="tl">
                    <a:srgbClr val="000000"/>
                  </a:outerShdw>
                </a:effectLst>
                <a:latin typeface="Franklin Gothic Book" pitchFamily="34" charset="0"/>
                <a:ea typeface="HGｺﾞｼｯｸE" pitchFamily="49" charset="-128"/>
              </a:rPr>
              <a:t>保健指導</a:t>
            </a:r>
            <a:endParaRPr lang="ja-JP" altLang="en-US" sz="2000" i="1" dirty="0">
              <a:solidFill>
                <a:srgbClr val="660033"/>
              </a:solidFill>
              <a:latin typeface="Franklin Gothic Book" pitchFamily="34" charset="0"/>
              <a:ea typeface="HGｺﾞｼｯｸE" pitchFamily="49" charset="-128"/>
            </a:endParaRPr>
          </a:p>
        </p:txBody>
      </p:sp>
      <p:sp>
        <p:nvSpPr>
          <p:cNvPr id="14" name="正方形/長方形 13"/>
          <p:cNvSpPr/>
          <p:nvPr/>
        </p:nvSpPr>
        <p:spPr>
          <a:xfrm>
            <a:off x="2640953" y="4924152"/>
            <a:ext cx="649537" cy="369332"/>
          </a:xfrm>
          <a:prstGeom prst="rect">
            <a:avLst/>
          </a:prstGeom>
        </p:spPr>
        <p:txBody>
          <a:bodyPr wrap="none">
            <a:spAutoFit/>
          </a:bodyPr>
          <a:lstStyle/>
          <a:p>
            <a:r>
              <a:rPr lang="ja-JP" altLang="en-US" b="1" dirty="0">
                <a:solidFill>
                  <a:srgbClr val="212745"/>
                </a:solidFill>
                <a:latin typeface="Franklin Gothic Book" pitchFamily="34" charset="0"/>
                <a:ea typeface="HGｺﾞｼｯｸE" pitchFamily="49" charset="-128"/>
              </a:rPr>
              <a:t>検査</a:t>
            </a:r>
            <a:endParaRPr lang="ja-JP" altLang="en-US" dirty="0">
              <a:solidFill>
                <a:srgbClr val="212745"/>
              </a:solidFill>
              <a:latin typeface="Franklin Gothic Book" pitchFamily="34" charset="0"/>
              <a:ea typeface="HGｺﾞｼｯｸE" pitchFamily="49" charset="-128"/>
            </a:endParaRPr>
          </a:p>
        </p:txBody>
      </p:sp>
      <p:sp>
        <p:nvSpPr>
          <p:cNvPr id="15" name="正方形/長方形 14"/>
          <p:cNvSpPr/>
          <p:nvPr/>
        </p:nvSpPr>
        <p:spPr>
          <a:xfrm>
            <a:off x="3836298" y="4916614"/>
            <a:ext cx="649537" cy="369332"/>
          </a:xfrm>
          <a:prstGeom prst="rect">
            <a:avLst/>
          </a:prstGeom>
        </p:spPr>
        <p:txBody>
          <a:bodyPr wrap="none">
            <a:spAutoFit/>
          </a:bodyPr>
          <a:lstStyle/>
          <a:p>
            <a:r>
              <a:rPr lang="ja-JP" altLang="en-US" b="1" dirty="0">
                <a:solidFill>
                  <a:srgbClr val="212745"/>
                </a:solidFill>
                <a:latin typeface="Franklin Gothic Book" pitchFamily="34" charset="0"/>
                <a:ea typeface="HGｺﾞｼｯｸE" pitchFamily="49" charset="-128"/>
              </a:rPr>
              <a:t>鑑定</a:t>
            </a:r>
            <a:endParaRPr lang="ja-JP" altLang="en-US" dirty="0">
              <a:solidFill>
                <a:srgbClr val="212745"/>
              </a:solidFill>
              <a:latin typeface="Franklin Gothic Book" pitchFamily="34" charset="0"/>
              <a:ea typeface="HGｺﾞｼｯｸE" pitchFamily="49" charset="-128"/>
            </a:endParaRPr>
          </a:p>
        </p:txBody>
      </p:sp>
      <p:grpSp>
        <p:nvGrpSpPr>
          <p:cNvPr id="909328" name="グループ化 20"/>
          <p:cNvGrpSpPr>
            <a:grpSpLocks/>
          </p:cNvGrpSpPr>
          <p:nvPr/>
        </p:nvGrpSpPr>
        <p:grpSpPr bwMode="auto">
          <a:xfrm>
            <a:off x="785813" y="214313"/>
            <a:ext cx="8072437" cy="1000125"/>
            <a:chOff x="785786" y="214291"/>
            <a:chExt cx="8072494" cy="1000139"/>
          </a:xfrm>
        </p:grpSpPr>
        <p:sp>
          <p:nvSpPr>
            <p:cNvPr id="20" name="対角する 2 つの角を丸めた四角形 19"/>
            <p:cNvSpPr/>
            <p:nvPr/>
          </p:nvSpPr>
          <p:spPr>
            <a:xfrm>
              <a:off x="2071670" y="214291"/>
              <a:ext cx="5429288" cy="1000139"/>
            </a:xfrm>
            <a:prstGeom prst="round2DiagRect">
              <a:avLst/>
            </a:prstGeom>
            <a:solidFill>
              <a:schemeClr val="accent2">
                <a:lumMod val="20000"/>
                <a:lumOff val="80000"/>
              </a:schemeClr>
            </a:solidFill>
            <a:ln>
              <a:solidFill>
                <a:srgbClr val="0033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solidFill>
                  <a:prstClr val="white"/>
                </a:solidFill>
              </a:endParaRPr>
            </a:p>
          </p:txBody>
        </p:sp>
        <p:sp>
          <p:nvSpPr>
            <p:cNvPr id="19" name="テキスト ボックス 18"/>
            <p:cNvSpPr txBox="1"/>
            <p:nvPr/>
          </p:nvSpPr>
          <p:spPr>
            <a:xfrm>
              <a:off x="785786" y="357168"/>
              <a:ext cx="8072494" cy="701685"/>
            </a:xfrm>
            <a:prstGeom prst="rect">
              <a:avLst/>
            </a:prstGeom>
            <a:noFill/>
          </p:spPr>
          <p:txBody>
            <a:bodyPr>
              <a:spAutoFit/>
            </a:bodyPr>
            <a:lstStyle/>
            <a:p>
              <a:pPr algn="ctr"/>
              <a:r>
                <a:rPr lang="ja-JP" altLang="en-US" sz="4000" dirty="0">
                  <a:solidFill>
                    <a:srgbClr val="212745"/>
                  </a:solidFill>
                  <a:latin typeface="Franklin Gothic Book" pitchFamily="34" charset="0"/>
                  <a:ea typeface="HGS創英角ﾎﾟｯﾌﾟ体" pitchFamily="50" charset="-128"/>
                </a:rPr>
                <a:t>学校薬剤師の職務</a:t>
              </a:r>
            </a:p>
          </p:txBody>
        </p:sp>
      </p:grpSp>
      <p:sp>
        <p:nvSpPr>
          <p:cNvPr id="22" name="正方形/長方形 21"/>
          <p:cNvSpPr/>
          <p:nvPr/>
        </p:nvSpPr>
        <p:spPr>
          <a:xfrm>
            <a:off x="1888130" y="4916614"/>
            <a:ext cx="649537" cy="369332"/>
          </a:xfrm>
          <a:prstGeom prst="rect">
            <a:avLst/>
          </a:prstGeom>
        </p:spPr>
        <p:txBody>
          <a:bodyPr wrap="none">
            <a:spAutoFit/>
          </a:bodyPr>
          <a:lstStyle/>
          <a:p>
            <a:r>
              <a:rPr lang="ja-JP" altLang="en-US" b="1" dirty="0">
                <a:solidFill>
                  <a:srgbClr val="212745"/>
                </a:solidFill>
                <a:latin typeface="Franklin Gothic Book" pitchFamily="34" charset="0"/>
                <a:ea typeface="HGｺﾞｼｯｸE" pitchFamily="49" charset="-128"/>
              </a:rPr>
              <a:t>試験</a:t>
            </a:r>
          </a:p>
        </p:txBody>
      </p:sp>
    </p:spTree>
    <p:custDataLst>
      <p:tags r:id="rId1"/>
    </p:custDataLst>
    <p:extLst>
      <p:ext uri="{BB962C8B-B14F-4D97-AF65-F5344CB8AC3E}">
        <p14:creationId xmlns:p14="http://schemas.microsoft.com/office/powerpoint/2010/main" val="3294700393"/>
      </p:ext>
    </p:extLst>
  </p:cSld>
  <p:clrMapOvr>
    <a:masterClrMapping/>
  </p:clrMapOvr>
  <p:transition advTm="31359"/>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5042" name="Rectangle 2"/>
          <p:cNvSpPr>
            <a:spLocks noGrp="1" noChangeArrowheads="1"/>
          </p:cNvSpPr>
          <p:nvPr>
            <p:ph type="title"/>
          </p:nvPr>
        </p:nvSpPr>
        <p:spPr>
          <a:xfrm>
            <a:off x="395536" y="116632"/>
            <a:ext cx="8385944" cy="1143000"/>
          </a:xfrm>
        </p:spPr>
        <p:txBody>
          <a:bodyPr>
            <a:normAutofit fontScale="90000"/>
          </a:bodyPr>
          <a:lstStyle/>
          <a:p>
            <a:pPr marL="0" indent="0" algn="l">
              <a:buNone/>
            </a:pPr>
            <a:r>
              <a:rPr lang="ja-JP" altLang="en-US" sz="2000" dirty="0" smtClean="0">
                <a:solidFill>
                  <a:schemeClr val="tx1"/>
                </a:solidFill>
                <a:effectLst/>
                <a:latin typeface="HGP創英角ｺﾞｼｯｸUB" pitchFamily="50" charset="-128"/>
                <a:ea typeface="HGP創英角ｺﾞｼｯｸUB" pitchFamily="50" charset="-128"/>
              </a:rPr>
              <a:t>中教審 平成</a:t>
            </a:r>
            <a:r>
              <a:rPr lang="en-US" altLang="ja-JP" sz="2000" dirty="0">
                <a:solidFill>
                  <a:schemeClr val="tx1"/>
                </a:solidFill>
                <a:effectLst/>
                <a:latin typeface="HGP創英角ｺﾞｼｯｸUB" pitchFamily="50" charset="-128"/>
                <a:ea typeface="HGP創英角ｺﾞｼｯｸUB" pitchFamily="50" charset="-128"/>
              </a:rPr>
              <a:t>20</a:t>
            </a:r>
            <a:r>
              <a:rPr lang="ja-JP" altLang="en-US" sz="2000" dirty="0">
                <a:solidFill>
                  <a:schemeClr val="tx1"/>
                </a:solidFill>
                <a:effectLst/>
                <a:latin typeface="HGP創英角ｺﾞｼｯｸUB" pitchFamily="50" charset="-128"/>
                <a:ea typeface="HGP創英角ｺﾞｼｯｸUB" pitchFamily="50" charset="-128"/>
              </a:rPr>
              <a:t>年</a:t>
            </a:r>
            <a:r>
              <a:rPr lang="en-US" altLang="ja-JP" sz="2000" dirty="0">
                <a:solidFill>
                  <a:schemeClr val="tx1"/>
                </a:solidFill>
                <a:effectLst/>
                <a:latin typeface="HGP創英角ｺﾞｼｯｸUB" pitchFamily="50" charset="-128"/>
                <a:ea typeface="HGP創英角ｺﾞｼｯｸUB" pitchFamily="50" charset="-128"/>
              </a:rPr>
              <a:t>1</a:t>
            </a:r>
            <a:r>
              <a:rPr lang="ja-JP" altLang="en-US" sz="2000" dirty="0">
                <a:solidFill>
                  <a:schemeClr val="tx1"/>
                </a:solidFill>
                <a:effectLst/>
                <a:latin typeface="HGP創英角ｺﾞｼｯｸUB" pitchFamily="50" charset="-128"/>
                <a:ea typeface="HGP創英角ｺﾞｼｯｸUB" pitchFamily="50" charset="-128"/>
              </a:rPr>
              <a:t>月</a:t>
            </a:r>
            <a:r>
              <a:rPr lang="en-US" altLang="ja-JP" sz="2000" dirty="0">
                <a:solidFill>
                  <a:schemeClr val="tx1"/>
                </a:solidFill>
                <a:effectLst/>
                <a:latin typeface="HGP創英角ｺﾞｼｯｸUB" pitchFamily="50" charset="-128"/>
                <a:ea typeface="HGP創英角ｺﾞｼｯｸUB" pitchFamily="50" charset="-128"/>
              </a:rPr>
              <a:t>17</a:t>
            </a:r>
            <a:r>
              <a:rPr lang="ja-JP" altLang="en-US" sz="2000" dirty="0">
                <a:solidFill>
                  <a:schemeClr val="tx1"/>
                </a:solidFill>
                <a:effectLst/>
                <a:latin typeface="HGP創英角ｺﾞｼｯｸUB" pitchFamily="50" charset="-128"/>
                <a:ea typeface="HGP創英角ｺﾞｼｯｸUB" pitchFamily="50" charset="-128"/>
              </a:rPr>
              <a:t>日</a:t>
            </a:r>
            <a:r>
              <a:rPr lang="ja-JP" altLang="en-US" sz="2400" dirty="0">
                <a:solidFill>
                  <a:schemeClr val="tx1"/>
                </a:solidFill>
                <a:effectLst/>
                <a:latin typeface="HGP創英角ｺﾞｼｯｸUB" pitchFamily="50" charset="-128"/>
                <a:ea typeface="HGP創英角ｺﾞｼｯｸUB" pitchFamily="50" charset="-128"/>
              </a:rPr>
              <a:t>　　　</a:t>
            </a:r>
            <a:br>
              <a:rPr lang="ja-JP" altLang="en-US" sz="2400" dirty="0">
                <a:solidFill>
                  <a:schemeClr val="tx1"/>
                </a:solidFill>
                <a:effectLst/>
                <a:latin typeface="HGP創英角ｺﾞｼｯｸUB" pitchFamily="50" charset="-128"/>
                <a:ea typeface="HGP創英角ｺﾞｼｯｸUB" pitchFamily="50" charset="-128"/>
              </a:rPr>
            </a:br>
            <a:r>
              <a:rPr lang="ja-JP" altLang="en-US" sz="2400" i="1" dirty="0">
                <a:solidFill>
                  <a:schemeClr val="tx1"/>
                </a:solidFill>
                <a:effectLst/>
                <a:latin typeface="HGP創英角ｺﾞｼｯｸUB" pitchFamily="50" charset="-128"/>
                <a:ea typeface="HGP創英角ｺﾞｼｯｸUB" pitchFamily="50" charset="-128"/>
              </a:rPr>
              <a:t>　　</a:t>
            </a:r>
            <a:r>
              <a:rPr lang="ja-JP" altLang="en-US" sz="2400" i="1" dirty="0" smtClean="0">
                <a:solidFill>
                  <a:schemeClr val="tx1"/>
                </a:solidFill>
                <a:effectLst/>
                <a:latin typeface="HGP創英角ｺﾞｼｯｸUB" pitchFamily="50" charset="-128"/>
                <a:ea typeface="HGP創英角ｺﾞｼｯｸUB" pitchFamily="50" charset="-128"/>
              </a:rPr>
              <a:t> </a:t>
            </a:r>
            <a:r>
              <a:rPr lang="ja-JP" altLang="en-US" sz="2400" i="1" u="sng" dirty="0" smtClean="0">
                <a:solidFill>
                  <a:schemeClr val="tx1"/>
                </a:solidFill>
                <a:effectLst/>
                <a:latin typeface="HGP創英角ｺﾞｼｯｸUB" pitchFamily="50" charset="-128"/>
                <a:ea typeface="HGP創英角ｺﾞｼｯｸUB" pitchFamily="50" charset="-128"/>
              </a:rPr>
              <a:t>「</a:t>
            </a:r>
            <a:r>
              <a:rPr lang="ja-JP" altLang="en-US" sz="2400" i="1" u="sng" dirty="0">
                <a:solidFill>
                  <a:schemeClr val="tx1"/>
                </a:solidFill>
                <a:effectLst/>
                <a:latin typeface="HGP創英角ｺﾞｼｯｸUB" pitchFamily="50" charset="-128"/>
                <a:ea typeface="HGP創英角ｺﾞｼｯｸUB" pitchFamily="50" charset="-128"/>
              </a:rPr>
              <a:t>子どもの心身の健康を守り、安全</a:t>
            </a:r>
            <a:r>
              <a:rPr lang="ja-JP" altLang="en-US" sz="2400" i="1" u="sng" dirty="0" smtClean="0">
                <a:solidFill>
                  <a:schemeClr val="tx1"/>
                </a:solidFill>
                <a:effectLst/>
                <a:latin typeface="HGP創英角ｺﾞｼｯｸUB" pitchFamily="50" charset="-128"/>
                <a:ea typeface="HGP創英角ｺﾞｼｯｸUB" pitchFamily="50" charset="-128"/>
              </a:rPr>
              <a:t>・安心</a:t>
            </a:r>
            <a:r>
              <a:rPr lang="ja-JP" altLang="en-US" sz="2400" i="1" u="sng" dirty="0">
                <a:solidFill>
                  <a:schemeClr val="tx1"/>
                </a:solidFill>
                <a:effectLst/>
                <a:latin typeface="HGP創英角ｺﾞｼｯｸUB" pitchFamily="50" charset="-128"/>
                <a:ea typeface="HGP創英角ｺﾞｼｯｸUB" pitchFamily="50" charset="-128"/>
              </a:rPr>
              <a:t>を確保するため</a:t>
            </a:r>
            <a:r>
              <a:rPr lang="ja-JP" altLang="en-US" sz="2400" i="1" u="sng" dirty="0" smtClean="0">
                <a:solidFill>
                  <a:schemeClr val="tx1"/>
                </a:solidFill>
                <a:effectLst/>
                <a:latin typeface="HGP創英角ｺﾞｼｯｸUB" pitchFamily="50" charset="-128"/>
                <a:ea typeface="HGP創英角ｺﾞｼｯｸUB" pitchFamily="50" charset="-128"/>
              </a:rPr>
              <a:t>の</a:t>
            </a:r>
            <a:r>
              <a:rPr lang="en-US" altLang="ja-JP" sz="2400" i="1" u="sng" dirty="0" smtClean="0">
                <a:solidFill>
                  <a:schemeClr val="tx1"/>
                </a:solidFill>
                <a:effectLst/>
                <a:latin typeface="HGP創英角ｺﾞｼｯｸUB" pitchFamily="50" charset="-128"/>
                <a:ea typeface="HGP創英角ｺﾞｼｯｸUB" pitchFamily="50" charset="-128"/>
              </a:rPr>
              <a:t/>
            </a:r>
            <a:br>
              <a:rPr lang="en-US" altLang="ja-JP" sz="2400" i="1" u="sng" dirty="0" smtClean="0">
                <a:solidFill>
                  <a:schemeClr val="tx1"/>
                </a:solidFill>
                <a:effectLst/>
                <a:latin typeface="HGP創英角ｺﾞｼｯｸUB" pitchFamily="50" charset="-128"/>
                <a:ea typeface="HGP創英角ｺﾞｼｯｸUB" pitchFamily="50" charset="-128"/>
              </a:rPr>
            </a:br>
            <a:r>
              <a:rPr lang="en-US" altLang="ja-JP" sz="2400" i="1" dirty="0">
                <a:solidFill>
                  <a:schemeClr val="tx1"/>
                </a:solidFill>
                <a:effectLst/>
                <a:latin typeface="HGP創英角ｺﾞｼｯｸUB" pitchFamily="50" charset="-128"/>
                <a:ea typeface="HGP創英角ｺﾞｼｯｸUB" pitchFamily="50" charset="-128"/>
              </a:rPr>
              <a:t> </a:t>
            </a:r>
            <a:r>
              <a:rPr lang="en-US" altLang="ja-JP" sz="2400" i="1" dirty="0" smtClean="0">
                <a:solidFill>
                  <a:schemeClr val="tx1"/>
                </a:solidFill>
                <a:effectLst/>
                <a:latin typeface="HGP創英角ｺﾞｼｯｸUB" pitchFamily="50" charset="-128"/>
                <a:ea typeface="HGP創英角ｺﾞｼｯｸUB" pitchFamily="50" charset="-128"/>
              </a:rPr>
              <a:t>            </a:t>
            </a:r>
            <a:r>
              <a:rPr lang="ja-JP" altLang="en-US" sz="2400" i="1" u="sng" dirty="0" smtClean="0">
                <a:solidFill>
                  <a:schemeClr val="tx1"/>
                </a:solidFill>
                <a:effectLst/>
                <a:latin typeface="HGP創英角ｺﾞｼｯｸUB" pitchFamily="50" charset="-128"/>
                <a:ea typeface="HGP創英角ｺﾞｼｯｸUB" pitchFamily="50" charset="-128"/>
              </a:rPr>
              <a:t>学校</a:t>
            </a:r>
            <a:r>
              <a:rPr lang="ja-JP" altLang="en-US" sz="2400" i="1" u="sng" dirty="0">
                <a:solidFill>
                  <a:schemeClr val="tx1"/>
                </a:solidFill>
                <a:effectLst/>
                <a:latin typeface="HGP創英角ｺﾞｼｯｸUB" pitchFamily="50" charset="-128"/>
                <a:ea typeface="HGP創英角ｺﾞｼｯｸUB" pitchFamily="50" charset="-128"/>
              </a:rPr>
              <a:t>全体</a:t>
            </a:r>
            <a:r>
              <a:rPr lang="ja-JP" altLang="en-US" sz="2400" i="1" u="sng" dirty="0" smtClean="0">
                <a:solidFill>
                  <a:schemeClr val="tx1"/>
                </a:solidFill>
                <a:effectLst/>
                <a:latin typeface="HGP創英角ｺﾞｼｯｸUB" pitchFamily="50" charset="-128"/>
                <a:ea typeface="HGP創英角ｺﾞｼｯｸUB" pitchFamily="50" charset="-128"/>
              </a:rPr>
              <a:t>が取組</a:t>
            </a:r>
            <a:r>
              <a:rPr lang="ja-JP" altLang="en-US" sz="2400" i="1" u="sng" dirty="0">
                <a:solidFill>
                  <a:schemeClr val="tx1"/>
                </a:solidFill>
                <a:effectLst/>
                <a:latin typeface="HGP創英角ｺﾞｼｯｸUB" pitchFamily="50" charset="-128"/>
                <a:ea typeface="HGP創英角ｺﾞｼｯｸUB" pitchFamily="50" charset="-128"/>
              </a:rPr>
              <a:t>を進めるための方策について</a:t>
            </a:r>
          </a:p>
        </p:txBody>
      </p:sp>
      <p:sp>
        <p:nvSpPr>
          <p:cNvPr id="855044" name="Rectangle 4"/>
          <p:cNvSpPr>
            <a:spLocks noGrp="1" noChangeArrowheads="1"/>
          </p:cNvSpPr>
          <p:nvPr>
            <p:ph type="body" sz="half" idx="4294967295"/>
          </p:nvPr>
        </p:nvSpPr>
        <p:spPr>
          <a:xfrm>
            <a:off x="395536" y="1772817"/>
            <a:ext cx="8424936" cy="4608512"/>
          </a:xfrm>
          <a:prstGeom prst="rect">
            <a:avLst/>
          </a:prstGeom>
          <a:noFill/>
          <a:ln w="25400">
            <a:solidFill>
              <a:srgbClr val="0000FF"/>
            </a:solidFill>
            <a:miter lim="800000"/>
            <a:headEnd/>
            <a:tailEnd/>
          </a:ln>
          <a:extLst>
            <a:ext uri="{909E8E84-426E-40DD-AFC4-6F175D3DCCD1}">
              <a14:hiddenFill xmlns:a14="http://schemas.microsoft.com/office/drawing/2010/main">
                <a:solidFill>
                  <a:srgbClr val="3366FF">
                    <a:alpha val="13000"/>
                  </a:srgbClr>
                </a:solidFill>
              </a14:hiddenFill>
            </a:ext>
          </a:extLst>
        </p:spPr>
        <p:txBody>
          <a:bodyPr>
            <a:normAutofit/>
          </a:bodyPr>
          <a:lstStyle/>
          <a:p>
            <a:pPr>
              <a:lnSpc>
                <a:spcPct val="80000"/>
              </a:lnSpc>
              <a:buFontTx/>
              <a:buNone/>
            </a:pPr>
            <a:r>
              <a:rPr lang="ja-JP" altLang="en-US" sz="2000" dirty="0">
                <a:solidFill>
                  <a:srgbClr val="000000"/>
                </a:solidFill>
                <a:latin typeface="HGP創英角ｺﾞｼｯｸUB" pitchFamily="50" charset="-128"/>
                <a:ea typeface="HGP創英角ｺﾞｼｯｸUB" pitchFamily="50" charset="-128"/>
              </a:rPr>
              <a:t>（答申）中央教育審</a:t>
            </a:r>
            <a:r>
              <a:rPr lang="ja-JP" altLang="en-US" sz="2000" dirty="0" smtClean="0">
                <a:solidFill>
                  <a:srgbClr val="000000"/>
                </a:solidFill>
                <a:latin typeface="HGP創英角ｺﾞｼｯｸUB" pitchFamily="50" charset="-128"/>
                <a:ea typeface="HGP創英角ｺﾞｼｯｸUB" pitchFamily="50" charset="-128"/>
              </a:rPr>
              <a:t>議会</a:t>
            </a:r>
            <a:endParaRPr lang="ja-JP" altLang="en-US" sz="2000" dirty="0">
              <a:solidFill>
                <a:srgbClr val="000000"/>
              </a:solidFill>
              <a:latin typeface="HGP創英角ｺﾞｼｯｸUB" pitchFamily="50" charset="-128"/>
              <a:ea typeface="HGP創英角ｺﾞｼｯｸUB" pitchFamily="50" charset="-128"/>
            </a:endParaRPr>
          </a:p>
          <a:p>
            <a:pPr>
              <a:lnSpc>
                <a:spcPct val="80000"/>
              </a:lnSpc>
              <a:buFontTx/>
              <a:buNone/>
            </a:pPr>
            <a:r>
              <a:rPr lang="en-US" altLang="ja-JP" sz="2000" dirty="0">
                <a:solidFill>
                  <a:srgbClr val="000000"/>
                </a:solidFill>
                <a:latin typeface="HGP創英角ｺﾞｼｯｸUB" pitchFamily="50" charset="-128"/>
                <a:ea typeface="HGP創英角ｺﾞｼｯｸUB" pitchFamily="50" charset="-128"/>
              </a:rPr>
              <a:t>Ⅱ</a:t>
            </a:r>
            <a:r>
              <a:rPr lang="ja-JP" altLang="en-US" sz="2000" dirty="0">
                <a:solidFill>
                  <a:srgbClr val="000000"/>
                </a:solidFill>
                <a:latin typeface="HGP創英角ｺﾞｼｯｸUB" pitchFamily="50" charset="-128"/>
                <a:ea typeface="HGP創英角ｺﾞｼｯｸUB" pitchFamily="50" charset="-128"/>
              </a:rPr>
              <a:t>学校保健の充実を図るための方策について</a:t>
            </a:r>
          </a:p>
          <a:p>
            <a:pPr>
              <a:lnSpc>
                <a:spcPct val="80000"/>
              </a:lnSpc>
              <a:buFontTx/>
              <a:buNone/>
            </a:pPr>
            <a:r>
              <a:rPr lang="en-US" altLang="ja-JP" sz="2000" dirty="0">
                <a:solidFill>
                  <a:srgbClr val="000000"/>
                </a:solidFill>
                <a:latin typeface="HGP創英角ｺﾞｼｯｸUB" pitchFamily="50" charset="-128"/>
                <a:ea typeface="HGP創英角ｺﾞｼｯｸUB" pitchFamily="50" charset="-128"/>
              </a:rPr>
              <a:t>3.</a:t>
            </a:r>
            <a:r>
              <a:rPr lang="ja-JP" altLang="en-US" sz="2000" dirty="0">
                <a:solidFill>
                  <a:srgbClr val="000000"/>
                </a:solidFill>
                <a:latin typeface="HGP創英角ｺﾞｼｯｸUB" pitchFamily="50" charset="-128"/>
                <a:ea typeface="HGP創英角ｺﾞｼｯｸUB" pitchFamily="50" charset="-128"/>
              </a:rPr>
              <a:t>　学校、家庭、地域社会の連携の</a:t>
            </a:r>
            <a:r>
              <a:rPr lang="ja-JP" altLang="en-US" sz="2000" dirty="0" smtClean="0">
                <a:solidFill>
                  <a:srgbClr val="000000"/>
                </a:solidFill>
                <a:latin typeface="HGP創英角ｺﾞｼｯｸUB" pitchFamily="50" charset="-128"/>
                <a:ea typeface="HGP創英角ｺﾞｼｯｸUB" pitchFamily="50" charset="-128"/>
              </a:rPr>
              <a:t>推進 </a:t>
            </a:r>
            <a:endParaRPr lang="en-US" altLang="ja-JP" sz="2000" dirty="0" smtClean="0">
              <a:solidFill>
                <a:srgbClr val="000000"/>
              </a:solidFill>
              <a:latin typeface="HGP創英角ｺﾞｼｯｸUB" pitchFamily="50" charset="-128"/>
              <a:ea typeface="HGP創英角ｺﾞｼｯｸUB" pitchFamily="50" charset="-128"/>
            </a:endParaRPr>
          </a:p>
          <a:p>
            <a:pPr>
              <a:lnSpc>
                <a:spcPct val="80000"/>
              </a:lnSpc>
              <a:buFontTx/>
              <a:buNone/>
            </a:pPr>
            <a:endParaRPr lang="ja-JP" altLang="en-US" sz="2000" dirty="0">
              <a:solidFill>
                <a:srgbClr val="000000"/>
              </a:solidFill>
              <a:latin typeface="HGP創英角ｺﾞｼｯｸUB" pitchFamily="50" charset="-128"/>
              <a:ea typeface="HGP創英角ｺﾞｼｯｸUB" pitchFamily="50" charset="-128"/>
            </a:endParaRPr>
          </a:p>
          <a:p>
            <a:pPr>
              <a:lnSpc>
                <a:spcPct val="80000"/>
              </a:lnSpc>
              <a:buFontTx/>
              <a:buNone/>
            </a:pPr>
            <a:r>
              <a:rPr lang="ja-JP" altLang="en-US" sz="2000" dirty="0">
                <a:solidFill>
                  <a:srgbClr val="000000"/>
                </a:solidFill>
                <a:latin typeface="HGP創英角ｺﾞｼｯｸUB" pitchFamily="50" charset="-128"/>
                <a:ea typeface="HGP創英角ｺﾞｼｯｸUB" pitchFamily="50" charset="-128"/>
              </a:rPr>
              <a:t>（</a:t>
            </a:r>
            <a:r>
              <a:rPr lang="en-US" altLang="ja-JP" sz="2000" dirty="0">
                <a:solidFill>
                  <a:srgbClr val="000000"/>
                </a:solidFill>
                <a:latin typeface="HGP創英角ｺﾞｼｯｸUB" pitchFamily="50" charset="-128"/>
                <a:ea typeface="HGP創英角ｺﾞｼｯｸUB" pitchFamily="50" charset="-128"/>
              </a:rPr>
              <a:t>5</a:t>
            </a:r>
            <a:r>
              <a:rPr lang="ja-JP" altLang="en-US" sz="2000" dirty="0">
                <a:solidFill>
                  <a:srgbClr val="000000"/>
                </a:solidFill>
                <a:latin typeface="HGP創英角ｺﾞｼｯｸUB" pitchFamily="50" charset="-128"/>
                <a:ea typeface="HGP創英角ｺﾞｼｯｸUB" pitchFamily="50" charset="-128"/>
              </a:rPr>
              <a:t>）学校医、学校歯科医、学校</a:t>
            </a:r>
            <a:r>
              <a:rPr lang="ja-JP" altLang="en-US" sz="2000" dirty="0" smtClean="0">
                <a:solidFill>
                  <a:srgbClr val="000000"/>
                </a:solidFill>
                <a:latin typeface="HGP創英角ｺﾞｼｯｸUB" pitchFamily="50" charset="-128"/>
                <a:ea typeface="HGP創英角ｺﾞｼｯｸUB" pitchFamily="50" charset="-128"/>
              </a:rPr>
              <a:t>薬剤師</a:t>
            </a:r>
            <a:endParaRPr lang="en-US" altLang="ja-JP" sz="2000" dirty="0" smtClean="0">
              <a:solidFill>
                <a:srgbClr val="000000"/>
              </a:solidFill>
              <a:latin typeface="HGP創英角ｺﾞｼｯｸUB" pitchFamily="50" charset="-128"/>
              <a:ea typeface="HGP創英角ｺﾞｼｯｸUB" pitchFamily="50" charset="-128"/>
            </a:endParaRPr>
          </a:p>
          <a:p>
            <a:pPr>
              <a:lnSpc>
                <a:spcPct val="80000"/>
              </a:lnSpc>
              <a:buFontTx/>
              <a:buNone/>
            </a:pPr>
            <a:endParaRPr lang="ja-JP" altLang="en-US" sz="2000" dirty="0">
              <a:solidFill>
                <a:srgbClr val="000000"/>
              </a:solidFill>
              <a:latin typeface="HGP創英角ｺﾞｼｯｸUB" pitchFamily="50" charset="-128"/>
              <a:ea typeface="HGP創英角ｺﾞｼｯｸUB" pitchFamily="50" charset="-128"/>
            </a:endParaRPr>
          </a:p>
          <a:p>
            <a:pPr>
              <a:buFontTx/>
              <a:buNone/>
            </a:pPr>
            <a:r>
              <a:rPr lang="ja-JP" altLang="en-US" sz="2000" dirty="0">
                <a:latin typeface="HGP創英角ｺﾞｼｯｸUB" pitchFamily="50" charset="-128"/>
                <a:ea typeface="HGP創英角ｺﾞｼｯｸUB" pitchFamily="50" charset="-128"/>
              </a:rPr>
              <a:t>④</a:t>
            </a:r>
            <a:r>
              <a:rPr lang="ja-JP" altLang="en-US" sz="2000" dirty="0">
                <a:solidFill>
                  <a:srgbClr val="660033"/>
                </a:solidFill>
                <a:latin typeface="HGP創英角ｺﾞｼｯｸUB" pitchFamily="50" charset="-128"/>
                <a:ea typeface="HGP創英角ｺﾞｼｯｸUB" pitchFamily="50" charset="-128"/>
              </a:rPr>
              <a:t>学校薬剤師</a:t>
            </a:r>
            <a:r>
              <a:rPr lang="ja-JP" altLang="en-US" sz="2000" dirty="0">
                <a:solidFill>
                  <a:schemeClr val="tx1"/>
                </a:solidFill>
                <a:latin typeface="HGP創英角ｺﾞｼｯｸUB" pitchFamily="50" charset="-128"/>
                <a:ea typeface="HGP創英角ｺﾞｼｯｸUB" pitchFamily="50" charset="-128"/>
              </a:rPr>
              <a:t>は、健康的な学習環境の確保や感染症予防のための学校環境衛生の維持管理に携わっており、また、</a:t>
            </a:r>
            <a:r>
              <a:rPr lang="ja-JP" altLang="en-US" sz="2000" dirty="0">
                <a:solidFill>
                  <a:srgbClr val="660033"/>
                </a:solidFill>
                <a:latin typeface="HGP創英角ｺﾞｼｯｸUB" pitchFamily="50" charset="-128"/>
                <a:ea typeface="HGP創英角ｺﾞｼｯｸUB" pitchFamily="50" charset="-128"/>
              </a:rPr>
              <a:t>保健指導</a:t>
            </a:r>
            <a:r>
              <a:rPr lang="ja-JP" altLang="en-US" sz="2000" dirty="0">
                <a:solidFill>
                  <a:schemeClr val="tx1"/>
                </a:solidFill>
                <a:latin typeface="HGP創英角ｺﾞｼｯｸUB" pitchFamily="50" charset="-128"/>
                <a:ea typeface="HGP創英角ｺﾞｼｯｸUB" pitchFamily="50" charset="-128"/>
              </a:rPr>
              <a:t>においても、</a:t>
            </a:r>
            <a:r>
              <a:rPr lang="ja-JP" altLang="en-US" sz="2000" u="sng" dirty="0">
                <a:solidFill>
                  <a:schemeClr val="tx1"/>
                </a:solidFill>
                <a:latin typeface="HGP創英角ｺﾞｼｯｸUB" pitchFamily="50" charset="-128"/>
                <a:ea typeface="HGP創英角ｺﾞｼｯｸUB" pitchFamily="50" charset="-128"/>
              </a:rPr>
              <a:t>専門的知見を生かし薬物乱用防止や環境衛生に係る教育に貢献している。</a:t>
            </a:r>
            <a:r>
              <a:rPr lang="ja-JP" altLang="en-US" sz="2000" i="1" dirty="0">
                <a:solidFill>
                  <a:schemeClr val="tx1"/>
                </a:solidFill>
                <a:latin typeface="HGP創英角ｺﾞｼｯｸUB" pitchFamily="50" charset="-128"/>
                <a:ea typeface="HGP創英角ｺﾞｼｯｸUB" pitchFamily="50" charset="-128"/>
              </a:rPr>
              <a:t>また子どもに、生涯にわたり自己の健康管理を適切に行う能力を身に付けさせることが求められる中、医薬品は医師や薬剤師の指導の下、自ら服用するものであることから</a:t>
            </a:r>
            <a:r>
              <a:rPr lang="ja-JP" altLang="en-US" sz="2000" dirty="0">
                <a:solidFill>
                  <a:schemeClr val="tx1"/>
                </a:solidFill>
                <a:latin typeface="HGP創英角ｺﾞｼｯｸUB" pitchFamily="50" charset="-128"/>
                <a:ea typeface="HGP創英角ｺﾞｼｯｸUB" pitchFamily="50" charset="-128"/>
              </a:rPr>
              <a:t>、</a:t>
            </a:r>
            <a:r>
              <a:rPr lang="ja-JP" altLang="en-US" sz="2000" i="1" u="sng" dirty="0">
                <a:solidFill>
                  <a:srgbClr val="660033"/>
                </a:solidFill>
                <a:latin typeface="HGP創英角ｺﾞｼｯｸUB" pitchFamily="50" charset="-128"/>
                <a:ea typeface="HGP創英角ｺﾞｼｯｸUB" pitchFamily="50" charset="-128"/>
              </a:rPr>
              <a:t>医薬品に関する適切な知識を持つことは重要な課題であり、学校薬剤師がこのような点について更なる貢献をすることが期待されている。</a:t>
            </a:r>
          </a:p>
        </p:txBody>
      </p:sp>
      <p:sp>
        <p:nvSpPr>
          <p:cNvPr id="2" name="下矢印 1"/>
          <p:cNvSpPr/>
          <p:nvPr/>
        </p:nvSpPr>
        <p:spPr>
          <a:xfrm rot="2672226">
            <a:off x="7441204" y="3140763"/>
            <a:ext cx="152279" cy="1382086"/>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 name="テキスト ボックス 2"/>
          <p:cNvSpPr txBox="1"/>
          <p:nvPr/>
        </p:nvSpPr>
        <p:spPr>
          <a:xfrm>
            <a:off x="7414775" y="2884874"/>
            <a:ext cx="1210588" cy="400110"/>
          </a:xfrm>
          <a:prstGeom prst="rect">
            <a:avLst/>
          </a:prstGeom>
          <a:noFill/>
        </p:spPr>
        <p:txBody>
          <a:bodyPr wrap="none" rtlCol="0">
            <a:spAutoFit/>
          </a:bodyPr>
          <a:lstStyle/>
          <a:p>
            <a:r>
              <a:rPr lang="en-US" altLang="ja-JP" sz="2000" i="1" dirty="0" smtClean="0">
                <a:solidFill>
                  <a:srgbClr val="660033"/>
                </a:solidFill>
                <a:latin typeface="HGS創英角ﾎﾟｯﾌﾟ体" panose="040B0A00000000000000" pitchFamily="50" charset="-128"/>
                <a:ea typeface="HGS創英角ﾎﾟｯﾌﾟ体" panose="040B0A00000000000000" pitchFamily="50" charset="-128"/>
              </a:rPr>
              <a:t>【</a:t>
            </a:r>
            <a:r>
              <a:rPr lang="ja-JP" altLang="en-US" sz="2000" i="1" dirty="0" smtClean="0">
                <a:solidFill>
                  <a:srgbClr val="660033"/>
                </a:solidFill>
                <a:latin typeface="HGS創英角ﾎﾟｯﾌﾟ体" panose="040B0A00000000000000" pitchFamily="50" charset="-128"/>
                <a:ea typeface="HGS創英角ﾎﾟｯﾌﾟ体" panose="040B0A00000000000000" pitchFamily="50" charset="-128"/>
              </a:rPr>
              <a:t>評価</a:t>
            </a:r>
            <a:r>
              <a:rPr lang="en-US" altLang="ja-JP" sz="2000" i="1" dirty="0" smtClean="0">
                <a:solidFill>
                  <a:srgbClr val="660033"/>
                </a:solidFill>
                <a:latin typeface="HGS創英角ﾎﾟｯﾌﾟ体" panose="040B0A00000000000000" pitchFamily="50" charset="-128"/>
                <a:ea typeface="HGS創英角ﾎﾟｯﾌﾟ体" panose="040B0A00000000000000" pitchFamily="50" charset="-128"/>
              </a:rPr>
              <a:t>】</a:t>
            </a:r>
            <a:endParaRPr lang="ja-JP" altLang="en-US" sz="2000" i="1" dirty="0">
              <a:solidFill>
                <a:srgbClr val="660033"/>
              </a:solidFill>
              <a:latin typeface="HGS創英角ﾎﾟｯﾌﾟ体" panose="040B0A00000000000000" pitchFamily="50" charset="-128"/>
              <a:ea typeface="HGS創英角ﾎﾟｯﾌﾟ体" panose="040B0A00000000000000" pitchFamily="50" charset="-128"/>
            </a:endParaRPr>
          </a:p>
        </p:txBody>
      </p:sp>
      <p:sp>
        <p:nvSpPr>
          <p:cNvPr id="6" name="下矢印 5"/>
          <p:cNvSpPr/>
          <p:nvPr/>
        </p:nvSpPr>
        <p:spPr>
          <a:xfrm rot="8123057">
            <a:off x="6615219" y="5705556"/>
            <a:ext cx="133599" cy="1017640"/>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 name="テキスト ボックス 3"/>
          <p:cNvSpPr txBox="1"/>
          <p:nvPr/>
        </p:nvSpPr>
        <p:spPr>
          <a:xfrm>
            <a:off x="6943323" y="6381328"/>
            <a:ext cx="1210588" cy="400110"/>
          </a:xfrm>
          <a:prstGeom prst="rect">
            <a:avLst/>
          </a:prstGeom>
          <a:noFill/>
        </p:spPr>
        <p:txBody>
          <a:bodyPr wrap="none" rtlCol="0">
            <a:spAutoFit/>
          </a:bodyPr>
          <a:lstStyle/>
          <a:p>
            <a:r>
              <a:rPr lang="en-US" altLang="ja-JP" sz="2000" i="1" dirty="0" smtClean="0">
                <a:solidFill>
                  <a:srgbClr val="660033"/>
                </a:solidFill>
                <a:latin typeface="HGS創英角ﾎﾟｯﾌﾟ体" panose="040B0A00000000000000" pitchFamily="50" charset="-128"/>
                <a:ea typeface="HGS創英角ﾎﾟｯﾌﾟ体" panose="040B0A00000000000000" pitchFamily="50" charset="-128"/>
              </a:rPr>
              <a:t>【</a:t>
            </a:r>
            <a:r>
              <a:rPr lang="ja-JP" altLang="en-US" sz="2000" i="1" dirty="0" smtClean="0">
                <a:solidFill>
                  <a:srgbClr val="660033"/>
                </a:solidFill>
                <a:latin typeface="HGS創英角ﾎﾟｯﾌﾟ体" panose="040B0A00000000000000" pitchFamily="50" charset="-128"/>
                <a:ea typeface="HGS創英角ﾎﾟｯﾌﾟ体" panose="040B0A00000000000000" pitchFamily="50" charset="-128"/>
              </a:rPr>
              <a:t>期待</a:t>
            </a:r>
            <a:r>
              <a:rPr lang="en-US" altLang="ja-JP" sz="2000" i="1" dirty="0" smtClean="0">
                <a:solidFill>
                  <a:srgbClr val="660033"/>
                </a:solidFill>
                <a:latin typeface="HGS創英角ﾎﾟｯﾌﾟ体" panose="040B0A00000000000000" pitchFamily="50" charset="-128"/>
                <a:ea typeface="HGS創英角ﾎﾟｯﾌﾟ体" panose="040B0A00000000000000" pitchFamily="50" charset="-128"/>
              </a:rPr>
              <a:t>】</a:t>
            </a:r>
            <a:endParaRPr lang="ja-JP" altLang="en-US" sz="2000" i="1" dirty="0">
              <a:solidFill>
                <a:srgbClr val="660033"/>
              </a:solidFill>
              <a:latin typeface="HGS創英角ﾎﾟｯﾌﾟ体" panose="040B0A00000000000000" pitchFamily="50" charset="-128"/>
              <a:ea typeface="HGS創英角ﾎﾟｯﾌﾟ体" panose="040B0A00000000000000" pitchFamily="50" charset="-128"/>
            </a:endParaRPr>
          </a:p>
        </p:txBody>
      </p:sp>
    </p:spTree>
    <p:extLst>
      <p:ext uri="{BB962C8B-B14F-4D97-AF65-F5344CB8AC3E}">
        <p14:creationId xmlns:p14="http://schemas.microsoft.com/office/powerpoint/2010/main" val="862667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22" presetClass="entr" presetSubtype="4"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6" grpId="0" animBg="1"/>
      <p:bldP spid="4"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0.7|1.8|2.6|2|3.9|2.9|2.5|2.8|2.4|3.9|2.7"/>
</p:tagLst>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TotalTime>
  <Words>398</Words>
  <Application>Microsoft Office PowerPoint</Application>
  <PresentationFormat>画面に合わせる (4:3)</PresentationFormat>
  <Paragraphs>81</Paragraphs>
  <Slides>3</Slides>
  <Notes>2</Notes>
  <HiddenSlides>0</HiddenSlides>
  <MMClips>0</MMClips>
  <ScaleCrop>false</ScaleCrop>
  <HeadingPairs>
    <vt:vector size="4" baseType="variant">
      <vt:variant>
        <vt:lpstr>テーマ</vt:lpstr>
      </vt:variant>
      <vt:variant>
        <vt:i4>1</vt:i4>
      </vt:variant>
      <vt:variant>
        <vt:lpstr>スライド タイトル</vt:lpstr>
      </vt:variant>
      <vt:variant>
        <vt:i4>3</vt:i4>
      </vt:variant>
    </vt:vector>
  </HeadingPairs>
  <TitlesOfParts>
    <vt:vector size="4" baseType="lpstr">
      <vt:lpstr>Office ​​テーマ</vt:lpstr>
      <vt:lpstr>PowerPoint プレゼンテーション</vt:lpstr>
      <vt:lpstr>PowerPoint プレゼンテーション</vt:lpstr>
      <vt:lpstr>中教審 平成20年1月17日　　　 　　 「子どもの心身の健康を守り、安全・安心を確保するための              学校全体が取組を進めるための方策について</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kato</dc:creator>
  <cp:lastModifiedBy>Shimin-PH</cp:lastModifiedBy>
  <cp:revision>1</cp:revision>
  <dcterms:created xsi:type="dcterms:W3CDTF">2015-07-22T08:37:00Z</dcterms:created>
  <dcterms:modified xsi:type="dcterms:W3CDTF">2015-07-22T09:08:13Z</dcterms:modified>
</cp:coreProperties>
</file>