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9" r:id="rId2"/>
  </p:sldIdLst>
  <p:sldSz cx="6858000" cy="9906000" type="A4"/>
  <p:notesSz cx="6797675" cy="9926638"/>
  <p:defaultTextStyle>
    <a:defPPr>
      <a:defRPr lang="ja-JP"/>
    </a:defPPr>
    <a:lvl1pPr marL="0" algn="l" defTabSz="839694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419847" algn="l" defTabSz="839694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839694" algn="l" defTabSz="839694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259540" algn="l" defTabSz="839694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1679387" algn="l" defTabSz="839694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2099234" algn="l" defTabSz="839694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2519081" algn="l" defTabSz="839694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2938927" algn="l" defTabSz="839694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3358774" algn="l" defTabSz="839694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3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479E"/>
    <a:srgbClr val="003399"/>
    <a:srgbClr val="00B9EF"/>
    <a:srgbClr val="00479D"/>
    <a:srgbClr val="E6E6E6"/>
    <a:srgbClr val="EBFBFF"/>
    <a:srgbClr val="1A4899"/>
    <a:srgbClr val="E1F9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983" autoAdjust="0"/>
  </p:normalViewPr>
  <p:slideViewPr>
    <p:cSldViewPr>
      <p:cViewPr varScale="1">
        <p:scale>
          <a:sx n="47" d="100"/>
          <a:sy n="47" d="100"/>
        </p:scale>
        <p:origin x="2172" y="56"/>
      </p:cViewPr>
      <p:guideLst>
        <p:guide orient="horz" pos="3120"/>
        <p:guide pos="3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448" cy="496253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643" y="0"/>
            <a:ext cx="2945448" cy="496253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9ED602CE-A1BD-4C77-9C32-DE81B7EC51C4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085" y="4715192"/>
            <a:ext cx="5437506" cy="4466274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800"/>
            <a:ext cx="2945448" cy="49625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643" y="9428800"/>
            <a:ext cx="2945448" cy="49625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81A6A61E-06D0-41C7-B9F5-076B726735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618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6A61E-06D0-41C7-B9F5-076B726735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571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399"/>
            <a:ext cx="4800600" cy="253153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9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39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59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79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99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19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38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58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475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571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4" y="6365522"/>
            <a:ext cx="5829300" cy="1967442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4" y="4198586"/>
            <a:ext cx="5829300" cy="2166936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984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396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5954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7938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9923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51908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93892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35877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290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83370" y="3604684"/>
            <a:ext cx="2494359" cy="1019263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892028" y="3604684"/>
            <a:ext cx="2495550" cy="1019263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207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6"/>
            <a:ext cx="3030141" cy="924101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9847" indent="0">
              <a:buNone/>
              <a:defRPr sz="1800" b="1"/>
            </a:lvl2pPr>
            <a:lvl3pPr marL="839694" indent="0">
              <a:buNone/>
              <a:defRPr sz="1700" b="1"/>
            </a:lvl3pPr>
            <a:lvl4pPr marL="1259540" indent="0">
              <a:buNone/>
              <a:defRPr sz="1500" b="1"/>
            </a:lvl4pPr>
            <a:lvl5pPr marL="1679387" indent="0">
              <a:buNone/>
              <a:defRPr sz="1500" b="1"/>
            </a:lvl5pPr>
            <a:lvl6pPr marL="2099234" indent="0">
              <a:buNone/>
              <a:defRPr sz="1500" b="1"/>
            </a:lvl6pPr>
            <a:lvl7pPr marL="2519081" indent="0">
              <a:buNone/>
              <a:defRPr sz="1500" b="1"/>
            </a:lvl7pPr>
            <a:lvl8pPr marL="2938927" indent="0">
              <a:buNone/>
              <a:defRPr sz="1500" b="1"/>
            </a:lvl8pPr>
            <a:lvl9pPr marL="3358774" indent="0">
              <a:buNone/>
              <a:defRPr sz="15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6"/>
            <a:ext cx="3031331" cy="924101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9847" indent="0">
              <a:buNone/>
              <a:defRPr sz="1800" b="1"/>
            </a:lvl2pPr>
            <a:lvl3pPr marL="839694" indent="0">
              <a:buNone/>
              <a:defRPr sz="1700" b="1"/>
            </a:lvl3pPr>
            <a:lvl4pPr marL="1259540" indent="0">
              <a:buNone/>
              <a:defRPr sz="1500" b="1"/>
            </a:lvl4pPr>
            <a:lvl5pPr marL="1679387" indent="0">
              <a:buNone/>
              <a:defRPr sz="1500" b="1"/>
            </a:lvl5pPr>
            <a:lvl6pPr marL="2099234" indent="0">
              <a:buNone/>
              <a:defRPr sz="1500" b="1"/>
            </a:lvl6pPr>
            <a:lvl7pPr marL="2519081" indent="0">
              <a:buNone/>
              <a:defRPr sz="1500" b="1"/>
            </a:lvl7pPr>
            <a:lvl8pPr marL="2938927" indent="0">
              <a:buNone/>
              <a:defRPr sz="1500" b="1"/>
            </a:lvl8pPr>
            <a:lvl9pPr marL="3358774" indent="0">
              <a:buNone/>
              <a:defRPr sz="15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5900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602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70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4" cy="1678516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2" cy="8454497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4" cy="6775980"/>
          </a:xfrm>
        </p:spPr>
        <p:txBody>
          <a:bodyPr/>
          <a:lstStyle>
            <a:lvl1pPr marL="0" indent="0">
              <a:buNone/>
              <a:defRPr sz="1300"/>
            </a:lvl1pPr>
            <a:lvl2pPr marL="419847" indent="0">
              <a:buNone/>
              <a:defRPr sz="1100"/>
            </a:lvl2pPr>
            <a:lvl3pPr marL="839694" indent="0">
              <a:buNone/>
              <a:defRPr sz="900"/>
            </a:lvl3pPr>
            <a:lvl4pPr marL="1259540" indent="0">
              <a:buNone/>
              <a:defRPr sz="800"/>
            </a:lvl4pPr>
            <a:lvl5pPr marL="1679387" indent="0">
              <a:buNone/>
              <a:defRPr sz="800"/>
            </a:lvl5pPr>
            <a:lvl6pPr marL="2099234" indent="0">
              <a:buNone/>
              <a:defRPr sz="800"/>
            </a:lvl6pPr>
            <a:lvl7pPr marL="2519081" indent="0">
              <a:buNone/>
              <a:defRPr sz="800"/>
            </a:lvl7pPr>
            <a:lvl8pPr marL="2938927" indent="0">
              <a:buNone/>
              <a:defRPr sz="800"/>
            </a:lvl8pPr>
            <a:lvl9pPr marL="3358774" indent="0">
              <a:buNone/>
              <a:defRPr sz="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472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2900"/>
            </a:lvl1pPr>
            <a:lvl2pPr marL="419847" indent="0">
              <a:buNone/>
              <a:defRPr sz="2600"/>
            </a:lvl2pPr>
            <a:lvl3pPr marL="839694" indent="0">
              <a:buNone/>
              <a:defRPr sz="2200"/>
            </a:lvl3pPr>
            <a:lvl4pPr marL="1259540" indent="0">
              <a:buNone/>
              <a:defRPr sz="1800"/>
            </a:lvl4pPr>
            <a:lvl5pPr marL="1679387" indent="0">
              <a:buNone/>
              <a:defRPr sz="1800"/>
            </a:lvl5pPr>
            <a:lvl6pPr marL="2099234" indent="0">
              <a:buNone/>
              <a:defRPr sz="1800"/>
            </a:lvl6pPr>
            <a:lvl7pPr marL="2519081" indent="0">
              <a:buNone/>
              <a:defRPr sz="1800"/>
            </a:lvl7pPr>
            <a:lvl8pPr marL="2938927" indent="0">
              <a:buNone/>
              <a:defRPr sz="1800"/>
            </a:lvl8pPr>
            <a:lvl9pPr marL="3358774" indent="0">
              <a:buNone/>
              <a:defRPr sz="1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9"/>
          </a:xfrm>
        </p:spPr>
        <p:txBody>
          <a:bodyPr/>
          <a:lstStyle>
            <a:lvl1pPr marL="0" indent="0">
              <a:buNone/>
              <a:defRPr sz="1300"/>
            </a:lvl1pPr>
            <a:lvl2pPr marL="419847" indent="0">
              <a:buNone/>
              <a:defRPr sz="1100"/>
            </a:lvl2pPr>
            <a:lvl3pPr marL="839694" indent="0">
              <a:buNone/>
              <a:defRPr sz="900"/>
            </a:lvl3pPr>
            <a:lvl4pPr marL="1259540" indent="0">
              <a:buNone/>
              <a:defRPr sz="800"/>
            </a:lvl4pPr>
            <a:lvl5pPr marL="1679387" indent="0">
              <a:buNone/>
              <a:defRPr sz="800"/>
            </a:lvl5pPr>
            <a:lvl6pPr marL="2099234" indent="0">
              <a:buNone/>
              <a:defRPr sz="800"/>
            </a:lvl6pPr>
            <a:lvl7pPr marL="2519081" indent="0">
              <a:buNone/>
              <a:defRPr sz="800"/>
            </a:lvl7pPr>
            <a:lvl8pPr marL="2938927" indent="0">
              <a:buNone/>
              <a:defRPr sz="800"/>
            </a:lvl8pPr>
            <a:lvl9pPr marL="3358774" indent="0">
              <a:buNone/>
              <a:defRPr sz="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0572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5244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112420" y="619125"/>
            <a:ext cx="1275160" cy="13178191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83369" y="619125"/>
            <a:ext cx="3714750" cy="13178191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940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283782" y="1253460"/>
            <a:ext cx="6172200" cy="431987"/>
          </a:xfrm>
          <a:prstGeom prst="rect">
            <a:avLst/>
          </a:prstGeom>
        </p:spPr>
        <p:txBody>
          <a:bodyPr vert="horz" lIns="83969" tIns="41985" rIns="83969" bIns="41985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537502"/>
          </a:xfrm>
          <a:prstGeom prst="rect">
            <a:avLst/>
          </a:prstGeom>
        </p:spPr>
        <p:txBody>
          <a:bodyPr vert="horz" lIns="83969" tIns="41985" rIns="83969" bIns="41985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61182-6D9F-47F6-A0A6-BA1815637996}" type="datetimeFigureOut">
              <a:rPr kumimoji="1" lang="ja-JP" altLang="en-US" smtClean="0"/>
              <a:t>2018/7/11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3D269-B8AF-48E8-B6B6-DAD9405E88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27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39694" rtl="0" eaLnBrk="1" latinLnBrk="0" hangingPunct="1">
        <a:spcBef>
          <a:spcPct val="0"/>
        </a:spcBef>
        <a:buNone/>
        <a:defRPr kumimoji="1" sz="1800" kern="1200">
          <a:solidFill>
            <a:schemeClr val="tx1"/>
          </a:solidFill>
          <a:latin typeface="+mn-ea"/>
          <a:ea typeface="+mn-ea"/>
          <a:cs typeface="+mj-cs"/>
        </a:defRPr>
      </a:lvl1pPr>
    </p:titleStyle>
    <p:bodyStyle>
      <a:lvl1pPr marL="314885" indent="-314885" algn="l" defTabSz="83969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82251" indent="-262404" algn="l" defTabSz="839694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617" indent="-209923" algn="l" defTabSz="83969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464" indent="-209923" algn="l" defTabSz="839694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310" indent="-209923" algn="l" defTabSz="839694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157" indent="-209923" algn="l" defTabSz="83969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004" indent="-209923" algn="l" defTabSz="83969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48851" indent="-209923" algn="l" defTabSz="83969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68697" indent="-209923" algn="l" defTabSz="83969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39694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847" algn="l" defTabSz="839694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694" algn="l" defTabSz="839694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540" algn="l" defTabSz="839694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387" algn="l" defTabSz="839694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234" algn="l" defTabSz="839694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081" algn="l" defTabSz="839694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8927" algn="l" defTabSz="839694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8774" algn="l" defTabSz="839694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3" b="8474"/>
          <a:stretch/>
        </p:blipFill>
        <p:spPr>
          <a:xfrm>
            <a:off x="-27384" y="56456"/>
            <a:ext cx="6885384" cy="9906000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876602" y="1649916"/>
            <a:ext cx="5648742" cy="638788"/>
          </a:xfrm>
          <a:prstGeom prst="rect">
            <a:avLst/>
          </a:prstGeom>
        </p:spPr>
        <p:txBody>
          <a:bodyPr wrap="square" lIns="83969" tIns="41985" rIns="83969" bIns="41985">
            <a:spAutoFit/>
          </a:bodyPr>
          <a:lstStyle/>
          <a:p>
            <a:r>
              <a:rPr lang="ja-JP" altLang="en-US" sz="18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場所：グランドホテルニュー王子　２</a:t>
            </a:r>
            <a:r>
              <a:rPr lang="en-US" altLang="ja-JP" sz="18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F</a:t>
            </a:r>
            <a:r>
              <a:rPr lang="ja-JP" altLang="en-US" sz="18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白樺の間</a:t>
            </a:r>
            <a:endParaRPr lang="en-US" altLang="ja-JP" sz="1800" dirty="0">
              <a:solidFill>
                <a:srgbClr val="00479D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18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</a:t>
            </a:r>
            <a:r>
              <a:rPr lang="ja-JP" altLang="en-US" sz="16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苫小牧市表町</a:t>
            </a:r>
            <a:r>
              <a:rPr lang="en-US" altLang="ja-JP" sz="16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4</a:t>
            </a:r>
            <a:r>
              <a:rPr lang="ja-JP" altLang="en-US" sz="16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丁目</a:t>
            </a:r>
            <a:r>
              <a:rPr lang="en-US" altLang="ja-JP" sz="16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3-1</a:t>
            </a:r>
            <a:endParaRPr lang="ja-JP" altLang="en-US" sz="1600" dirty="0">
              <a:solidFill>
                <a:srgbClr val="00479D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876602" y="1136576"/>
            <a:ext cx="5648742" cy="577233"/>
          </a:xfrm>
          <a:prstGeom prst="rect">
            <a:avLst/>
          </a:prstGeom>
        </p:spPr>
        <p:txBody>
          <a:bodyPr wrap="square" lIns="83969" tIns="41985" rIns="83969" bIns="41985">
            <a:spAutoFit/>
          </a:bodyPr>
          <a:lstStyle/>
          <a:p>
            <a:r>
              <a:rPr lang="ja-JP" altLang="en-US" sz="18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日時：</a:t>
            </a:r>
            <a:r>
              <a:rPr lang="en-US" altLang="ja-JP" sz="18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2018</a:t>
            </a:r>
            <a:r>
              <a:rPr lang="ja-JP" altLang="en-US" sz="18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lang="en-US" altLang="ja-JP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8</a:t>
            </a:r>
            <a:r>
              <a:rPr lang="ja-JP" altLang="en-US" sz="18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lang="en-US" altLang="ja-JP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21</a:t>
            </a:r>
            <a:r>
              <a:rPr lang="ja-JP" altLang="en-US" sz="1800" dirty="0">
                <a:solidFill>
                  <a:srgbClr val="00479E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lang="ja-JP" altLang="en-US" sz="18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（火）</a:t>
            </a:r>
            <a:r>
              <a:rPr lang="en-US" altLang="ja-JP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19:00</a:t>
            </a:r>
            <a:r>
              <a:rPr lang="ja-JP" altLang="en-US" sz="18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～</a:t>
            </a:r>
            <a:r>
              <a:rPr lang="en-US" altLang="ja-JP" sz="18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20:30</a:t>
            </a:r>
            <a:endParaRPr lang="ja-JP" altLang="en-US" sz="1800" dirty="0">
              <a:solidFill>
                <a:srgbClr val="00479D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51" name="正方形/長方形 50"/>
          <p:cNvSpPr/>
          <p:nvPr/>
        </p:nvSpPr>
        <p:spPr>
          <a:xfrm>
            <a:off x="1597259" y="5589920"/>
            <a:ext cx="5093101" cy="672206"/>
          </a:xfrm>
          <a:prstGeom prst="rect">
            <a:avLst/>
          </a:prstGeom>
        </p:spPr>
        <p:txBody>
          <a:bodyPr wrap="square" lIns="66118" tIns="0" rIns="66118" bIns="33059">
            <a:noAutofit/>
          </a:bodyPr>
          <a:lstStyle/>
          <a:p>
            <a:r>
              <a:rPr lang="ja-JP" altLang="en-US" sz="20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南　伸弥 </a:t>
            </a:r>
            <a:r>
              <a:rPr lang="ja-JP" altLang="en-US" sz="14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先生 </a:t>
            </a:r>
            <a:endParaRPr lang="en-US" altLang="ja-JP" sz="1400" dirty="0">
              <a:solidFill>
                <a:srgbClr val="FFFFFF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11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医療法人　王子総合病院　消化器内科　主任科長</a:t>
            </a:r>
            <a:r>
              <a:rPr lang="ja-JP" altLang="en-US" sz="105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</a:p>
        </p:txBody>
      </p:sp>
      <p:sp>
        <p:nvSpPr>
          <p:cNvPr id="64" name="正方形/長方形 63"/>
          <p:cNvSpPr/>
          <p:nvPr/>
        </p:nvSpPr>
        <p:spPr>
          <a:xfrm>
            <a:off x="1567774" y="6477886"/>
            <a:ext cx="4731106" cy="779616"/>
          </a:xfrm>
          <a:prstGeom prst="rect">
            <a:avLst/>
          </a:prstGeom>
        </p:spPr>
        <p:txBody>
          <a:bodyPr wrap="square" lIns="66118" tIns="0" rIns="66118" bIns="33059">
            <a:noAutofit/>
          </a:bodyPr>
          <a:lstStyle/>
          <a:p>
            <a:r>
              <a:rPr lang="ja-JP" altLang="en-US" sz="20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藤田　朋紀</a:t>
            </a:r>
            <a:r>
              <a:rPr lang="zh-TW" altLang="en-US" sz="14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先生</a:t>
            </a:r>
            <a:endParaRPr lang="en-US" altLang="zh-TW" sz="1400" dirty="0">
              <a:solidFill>
                <a:srgbClr val="FFFFFF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11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医療法人　菊郷会　札幌センチュリー病院　消化器内科　部長</a:t>
            </a:r>
            <a:endParaRPr lang="en-US" altLang="ja-JP" sz="1100" dirty="0">
              <a:solidFill>
                <a:srgbClr val="FFFFFF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11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　　　　　　　　　　　　　　　</a:t>
            </a:r>
            <a:r>
              <a:rPr lang="ja-JP" altLang="en-US" sz="110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11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endParaRPr lang="zh-CN" altLang="en-US" sz="1100" dirty="0">
              <a:solidFill>
                <a:srgbClr val="FFFFFF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74" name="平行四辺形 73"/>
          <p:cNvSpPr/>
          <p:nvPr/>
        </p:nvSpPr>
        <p:spPr>
          <a:xfrm>
            <a:off x="659060" y="6533163"/>
            <a:ext cx="807633" cy="422142"/>
          </a:xfrm>
          <a:prstGeom prst="parallelogram">
            <a:avLst/>
          </a:prstGeom>
          <a:solidFill>
            <a:srgbClr val="FFFFF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13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演者</a:t>
            </a:r>
          </a:p>
        </p:txBody>
      </p:sp>
      <p:sp>
        <p:nvSpPr>
          <p:cNvPr id="42" name="平行四辺形 41"/>
          <p:cNvSpPr/>
          <p:nvPr/>
        </p:nvSpPr>
        <p:spPr>
          <a:xfrm>
            <a:off x="625596" y="5627036"/>
            <a:ext cx="844172" cy="393392"/>
          </a:xfrm>
          <a:prstGeom prst="parallelogram">
            <a:avLst/>
          </a:prstGeom>
          <a:solidFill>
            <a:srgbClr val="00B9E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13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座長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82176" y="569409"/>
            <a:ext cx="6688991" cy="495159"/>
          </a:xfrm>
          <a:prstGeom prst="rect">
            <a:avLst/>
          </a:prstGeom>
          <a:noFill/>
        </p:spPr>
        <p:txBody>
          <a:bodyPr wrap="none" lIns="83969" tIns="41985" rIns="83969" bIns="41985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ts val="3200"/>
              </a:lnSpc>
            </a:pPr>
            <a:r>
              <a:rPr lang="en-US" altLang="ja-JP" sz="3600" b="1" dirty="0">
                <a:ln w="50800"/>
                <a:solidFill>
                  <a:srgbClr val="00339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ja-JP" altLang="en-US" sz="3600" b="1" dirty="0">
                <a:ln w="50800"/>
                <a:solidFill>
                  <a:srgbClr val="00339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循環器・消化器</a:t>
            </a:r>
            <a:r>
              <a:rPr lang="en-US" altLang="ja-JP" sz="3600" b="1" dirty="0">
                <a:ln w="50800"/>
                <a:solidFill>
                  <a:srgbClr val="00339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Joint-Meeting</a:t>
            </a:r>
            <a:endParaRPr lang="ja-JP" altLang="en-US" sz="3600" b="1" dirty="0">
              <a:ln w="50800"/>
              <a:solidFill>
                <a:srgbClr val="003399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325752" y="8080774"/>
            <a:ext cx="4177557" cy="256602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 algn="ctr"/>
            <a:r>
              <a:rPr lang="ja-JP" altLang="en-US" sz="11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講演会終了後、情報交換会を準備しております</a:t>
            </a:r>
          </a:p>
        </p:txBody>
      </p:sp>
      <p:sp>
        <p:nvSpPr>
          <p:cNvPr id="54" name="平行四辺形 53"/>
          <p:cNvSpPr/>
          <p:nvPr/>
        </p:nvSpPr>
        <p:spPr>
          <a:xfrm>
            <a:off x="641794" y="3201880"/>
            <a:ext cx="815950" cy="393392"/>
          </a:xfrm>
          <a:prstGeom prst="parallelogram">
            <a:avLst/>
          </a:prstGeom>
          <a:solidFill>
            <a:srgbClr val="00B9E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13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座長</a:t>
            </a:r>
          </a:p>
        </p:txBody>
      </p:sp>
      <p:sp>
        <p:nvSpPr>
          <p:cNvPr id="58" name="平行四辺形 57"/>
          <p:cNvSpPr/>
          <p:nvPr/>
        </p:nvSpPr>
        <p:spPr>
          <a:xfrm>
            <a:off x="598480" y="4176950"/>
            <a:ext cx="835529" cy="393392"/>
          </a:xfrm>
          <a:prstGeom prst="parallelogram">
            <a:avLst/>
          </a:prstGeom>
          <a:solidFill>
            <a:srgbClr val="FFFFF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1300" dirty="0">
                <a:solidFill>
                  <a:srgbClr val="00479D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演者</a:t>
            </a:r>
          </a:p>
        </p:txBody>
      </p:sp>
      <p:sp>
        <p:nvSpPr>
          <p:cNvPr id="59" name="正方形/長方形 58"/>
          <p:cNvSpPr/>
          <p:nvPr/>
        </p:nvSpPr>
        <p:spPr>
          <a:xfrm>
            <a:off x="1535000" y="4143195"/>
            <a:ext cx="5134360" cy="666995"/>
          </a:xfrm>
          <a:prstGeom prst="rect">
            <a:avLst/>
          </a:prstGeom>
        </p:spPr>
        <p:txBody>
          <a:bodyPr wrap="square" lIns="66118" tIns="0" rIns="66118" bIns="33059">
            <a:noAutofit/>
          </a:bodyPr>
          <a:lstStyle/>
          <a:p>
            <a:r>
              <a:rPr lang="ja-JP" altLang="en-US" sz="20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國分　宣明 </a:t>
            </a:r>
            <a:r>
              <a:rPr lang="ja-JP" altLang="en-US" sz="14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先生</a:t>
            </a:r>
            <a:endParaRPr lang="en-US" altLang="ja-JP" sz="1400" dirty="0">
              <a:solidFill>
                <a:srgbClr val="FFFFFF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1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札幌医科大学医学部 循環器・腎臓・代謝内分泌内科学講座　助教</a:t>
            </a:r>
            <a:endParaRPr lang="en-US" altLang="ja-JP" sz="11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40822" y="3665083"/>
            <a:ext cx="2701618" cy="331011"/>
          </a:xfrm>
          <a:prstGeom prst="rect">
            <a:avLst/>
          </a:prstGeom>
        </p:spPr>
        <p:txBody>
          <a:bodyPr wrap="none" lIns="83969" tIns="41985" rIns="83969" bIns="41985">
            <a:spAutoFit/>
          </a:bodyPr>
          <a:lstStyle/>
          <a:p>
            <a:r>
              <a:rPr lang="ja-JP" altLang="ja-JP" sz="1600" b="1" dirty="0">
                <a:solidFill>
                  <a:srgbClr val="FFFFFF"/>
                </a:solidFill>
              </a:rPr>
              <a:t>◆</a:t>
            </a:r>
            <a:r>
              <a:rPr lang="en-US" altLang="ja-JP" sz="1600" b="1" dirty="0">
                <a:solidFill>
                  <a:srgbClr val="FFFFFF"/>
                </a:solidFill>
              </a:rPr>
              <a:t> Lecture1 </a:t>
            </a:r>
            <a:r>
              <a:rPr lang="ja-JP" altLang="ja-JP" sz="1600" b="1" dirty="0">
                <a:solidFill>
                  <a:srgbClr val="FFFFFF"/>
                </a:solidFill>
              </a:rPr>
              <a:t>◆</a:t>
            </a:r>
            <a:r>
              <a:rPr lang="ja-JP" altLang="en-US" sz="1600" b="1" dirty="0">
                <a:solidFill>
                  <a:srgbClr val="FFFFFF"/>
                </a:solidFill>
              </a:rPr>
              <a:t>　</a:t>
            </a:r>
            <a:r>
              <a:rPr lang="en-US" altLang="ja-JP" sz="1600" b="1" dirty="0">
                <a:solidFill>
                  <a:srgbClr val="FFFFFF"/>
                </a:solidFill>
              </a:rPr>
              <a:t>19:00</a:t>
            </a:r>
            <a:r>
              <a:rPr lang="ja-JP" altLang="en-US" sz="1600" b="1" dirty="0">
                <a:solidFill>
                  <a:srgbClr val="FFFFFF"/>
                </a:solidFill>
              </a:rPr>
              <a:t>～</a:t>
            </a:r>
            <a:r>
              <a:rPr lang="en-US" altLang="ja-JP" sz="1600" b="1" dirty="0">
                <a:solidFill>
                  <a:srgbClr val="FFFFFF"/>
                </a:solidFill>
              </a:rPr>
              <a:t>19:45</a:t>
            </a:r>
            <a:endParaRPr lang="ja-JP" altLang="en-US" sz="1600" dirty="0">
              <a:solidFill>
                <a:srgbClr val="FFFFFF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674897" y="6083876"/>
            <a:ext cx="2748104" cy="331011"/>
          </a:xfrm>
          <a:prstGeom prst="rect">
            <a:avLst/>
          </a:prstGeom>
        </p:spPr>
        <p:txBody>
          <a:bodyPr wrap="none" lIns="83969" tIns="41985" rIns="83969" bIns="41985">
            <a:spAutoFit/>
          </a:bodyPr>
          <a:lstStyle/>
          <a:p>
            <a:r>
              <a:rPr lang="ja-JP" altLang="ja-JP" sz="1600" b="1" dirty="0">
                <a:solidFill>
                  <a:srgbClr val="FFFFFF"/>
                </a:solidFill>
              </a:rPr>
              <a:t>◆</a:t>
            </a:r>
            <a:r>
              <a:rPr lang="en-US" altLang="ja-JP" sz="1600" b="1" dirty="0">
                <a:solidFill>
                  <a:srgbClr val="FFFFFF"/>
                </a:solidFill>
              </a:rPr>
              <a:t> Lecture2 </a:t>
            </a:r>
            <a:r>
              <a:rPr lang="ja-JP" altLang="ja-JP" sz="1600" b="1" dirty="0">
                <a:solidFill>
                  <a:srgbClr val="FFFFFF"/>
                </a:solidFill>
              </a:rPr>
              <a:t>◆</a:t>
            </a:r>
            <a:r>
              <a:rPr lang="en-US" altLang="ja-JP" sz="1600" b="1" dirty="0">
                <a:solidFill>
                  <a:srgbClr val="FFFFFF"/>
                </a:solidFill>
              </a:rPr>
              <a:t> </a:t>
            </a:r>
            <a:r>
              <a:rPr lang="ja-JP" altLang="en-US" sz="1600" b="1" dirty="0">
                <a:solidFill>
                  <a:srgbClr val="FFFFFF"/>
                </a:solidFill>
              </a:rPr>
              <a:t>　</a:t>
            </a:r>
            <a:r>
              <a:rPr lang="en-US" altLang="ja-JP" sz="1600" b="1" dirty="0">
                <a:solidFill>
                  <a:srgbClr val="FFFFFF"/>
                </a:solidFill>
              </a:rPr>
              <a:t>19:45</a:t>
            </a:r>
            <a:r>
              <a:rPr lang="ja-JP" altLang="ja-JP" sz="1600" b="1" dirty="0">
                <a:solidFill>
                  <a:srgbClr val="FFFFFF"/>
                </a:solidFill>
              </a:rPr>
              <a:t>～</a:t>
            </a:r>
            <a:r>
              <a:rPr lang="en-US" altLang="ja-JP" sz="1600" b="1" dirty="0">
                <a:solidFill>
                  <a:srgbClr val="FFFFFF"/>
                </a:solidFill>
              </a:rPr>
              <a:t>20:30</a:t>
            </a:r>
            <a:endParaRPr lang="ja-JP" altLang="ja-JP" sz="1600" dirty="0">
              <a:solidFill>
                <a:srgbClr val="FFFFFF"/>
              </a:solidFill>
            </a:endParaRPr>
          </a:p>
        </p:txBody>
      </p:sp>
      <p:sp>
        <p:nvSpPr>
          <p:cNvPr id="61" name="正方形/長方形 60"/>
          <p:cNvSpPr/>
          <p:nvPr/>
        </p:nvSpPr>
        <p:spPr>
          <a:xfrm>
            <a:off x="1541542" y="3201881"/>
            <a:ext cx="5127818" cy="679226"/>
          </a:xfrm>
          <a:prstGeom prst="rect">
            <a:avLst/>
          </a:prstGeom>
        </p:spPr>
        <p:txBody>
          <a:bodyPr wrap="square" lIns="66118" tIns="0" rIns="66118" bIns="33059">
            <a:noAutofit/>
          </a:bodyPr>
          <a:lstStyle/>
          <a:p>
            <a:r>
              <a:rPr lang="ja-JP" altLang="en-US" sz="20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松本　倫明 </a:t>
            </a:r>
            <a:r>
              <a:rPr lang="ja-JP" altLang="en-US" sz="14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先生 </a:t>
            </a:r>
            <a:endParaRPr lang="en-US" altLang="ja-JP" sz="1400" dirty="0">
              <a:solidFill>
                <a:srgbClr val="FFFFFF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11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医療法人　王子総合病院　循環器内科　主任科長</a:t>
            </a:r>
          </a:p>
        </p:txBody>
      </p:sp>
      <p:sp>
        <p:nvSpPr>
          <p:cNvPr id="62" name="正方形/長方形 61"/>
          <p:cNvSpPr/>
          <p:nvPr/>
        </p:nvSpPr>
        <p:spPr>
          <a:xfrm>
            <a:off x="476672" y="4745203"/>
            <a:ext cx="6336704" cy="927877"/>
          </a:xfrm>
          <a:prstGeom prst="rect">
            <a:avLst/>
          </a:prstGeom>
        </p:spPr>
        <p:txBody>
          <a:bodyPr wrap="square" lIns="33059" tIns="33059" rIns="0" bIns="33059">
            <a:noAutofit/>
          </a:bodyPr>
          <a:lstStyle/>
          <a:p>
            <a:r>
              <a:rPr lang="ja-JP" altLang="en-US" sz="24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「</a:t>
            </a:r>
            <a:r>
              <a:rPr lang="en-US" altLang="ja-JP" sz="24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(</a:t>
            </a:r>
            <a:r>
              <a:rPr lang="ja-JP" altLang="en-US" sz="24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仮</a:t>
            </a:r>
            <a:r>
              <a:rPr lang="en-US" altLang="ja-JP" sz="24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)</a:t>
            </a:r>
            <a:r>
              <a:rPr lang="ja-JP" altLang="en-US" sz="24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抗血小板療法における消化管出血対策</a:t>
            </a:r>
            <a:endParaRPr lang="en-US" altLang="ja-JP" sz="2400" dirty="0">
              <a:solidFill>
                <a:srgbClr val="FFFFFF"/>
              </a:solidFill>
              <a:latin typeface="Arial" panose="020B0604020202020204" pitchFamily="34" charset="0"/>
              <a:ea typeface="HGS創英角ｺﾞｼｯｸUB" panose="020B0900000000000000" pitchFamily="50" charset="-128"/>
              <a:cs typeface="Arial" panose="020B0604020202020204" pitchFamily="34" charset="0"/>
            </a:endParaRPr>
          </a:p>
          <a:p>
            <a:r>
              <a:rPr lang="ja-JP" altLang="en-US" sz="18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　　　　　　　　　　　</a:t>
            </a:r>
            <a:r>
              <a:rPr lang="ja-JP" altLang="en-US" sz="24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～</a:t>
            </a:r>
            <a:r>
              <a:rPr lang="en-US" altLang="ja-JP" sz="20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PCI</a:t>
            </a:r>
            <a:r>
              <a:rPr lang="ja-JP" altLang="en-US" sz="20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の最新話題を含めて～</a:t>
            </a:r>
            <a:r>
              <a:rPr lang="ja-JP" altLang="en-US" sz="24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」</a:t>
            </a:r>
            <a:r>
              <a:rPr lang="ja-JP" altLang="en-US" sz="20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　</a:t>
            </a:r>
            <a:r>
              <a:rPr lang="ja-JP" altLang="en-US" sz="2400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　　　　</a:t>
            </a:r>
          </a:p>
        </p:txBody>
      </p:sp>
      <p:sp>
        <p:nvSpPr>
          <p:cNvPr id="68" name="正方形/長方形 67"/>
          <p:cNvSpPr/>
          <p:nvPr/>
        </p:nvSpPr>
        <p:spPr>
          <a:xfrm>
            <a:off x="446873" y="7150356"/>
            <a:ext cx="6582527" cy="466940"/>
          </a:xfrm>
          <a:prstGeom prst="rect">
            <a:avLst/>
          </a:prstGeom>
        </p:spPr>
        <p:txBody>
          <a:bodyPr wrap="square" lIns="33059" tIns="33059" rIns="0" bIns="33059">
            <a:noAutofit/>
          </a:bodyPr>
          <a:lstStyle/>
          <a:p>
            <a:r>
              <a:rPr lang="ja-JP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「</a:t>
            </a:r>
            <a:r>
              <a:rPr lang="en-US" altLang="ja-JP" sz="2400" b="1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(</a:t>
            </a:r>
            <a:r>
              <a:rPr lang="ja-JP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仮</a:t>
            </a:r>
            <a:r>
              <a:rPr lang="en-US" altLang="ja-JP" sz="2400" b="1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)</a:t>
            </a:r>
            <a:r>
              <a:rPr lang="ja-JP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逆流性食道炎治療における</a:t>
            </a:r>
            <a:endParaRPr lang="en-US" altLang="ja-JP" sz="2400" b="1" dirty="0">
              <a:solidFill>
                <a:srgbClr val="FFFFFF"/>
              </a:solidFill>
              <a:latin typeface="Arial" panose="020B0604020202020204" pitchFamily="34" charset="0"/>
              <a:ea typeface="HGS創英角ｺﾞｼｯｸUB" panose="020B0900000000000000" pitchFamily="50" charset="-128"/>
              <a:cs typeface="Arial" panose="020B0604020202020204" pitchFamily="34" charset="0"/>
            </a:endParaRPr>
          </a:p>
          <a:p>
            <a:r>
              <a:rPr lang="ja-JP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Arial" panose="020B0604020202020204" pitchFamily="34" charset="0"/>
              </a:rPr>
              <a:t>　　　　　　　　　　　ﾀｹｷｬﾌﾞ錠の有用性」</a:t>
            </a:r>
            <a:endParaRPr lang="ja-JP" altLang="en-US" sz="2400" dirty="0">
              <a:solidFill>
                <a:srgbClr val="FFFFFF"/>
              </a:solidFill>
              <a:latin typeface="Arial" panose="020B0604020202020204" pitchFamily="34" charset="0"/>
              <a:ea typeface="HGS創英角ｺﾞｼｯｸUB" panose="020B09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60648" y="8421578"/>
            <a:ext cx="6278460" cy="707886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＊本講演会は日病薬病院薬学認定薬剤師制度研修 Ⅴ</a:t>
            </a:r>
            <a:r>
              <a:rPr lang="en-US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-2</a:t>
            </a:r>
            <a:r>
              <a:rPr lang="ja-JP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</a:t>
            </a:r>
            <a:r>
              <a:rPr lang="en-US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単位）の各認定対象です。</a:t>
            </a:r>
            <a:endParaRPr lang="en-US" altLang="ja-JP" sz="1000" kern="100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just">
              <a:spcAft>
                <a:spcPts val="0"/>
              </a:spcAft>
            </a:pPr>
            <a:r>
              <a:rPr lang="ja-JP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＊本講演会は</a:t>
            </a:r>
            <a:r>
              <a:rPr lang="en-US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財</a:t>
            </a:r>
            <a:r>
              <a:rPr lang="en-US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lang="ja-JP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日本薬剤師研修センターの集合研修にあたり、研修センターの受講シール（１単位</a:t>
            </a:r>
            <a:r>
              <a:rPr lang="ja-JP" altLang="en-US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r>
              <a:rPr lang="ja-JP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の配布を</a:t>
            </a:r>
            <a:endParaRPr lang="en-US" altLang="ja-JP" sz="1000" kern="100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just">
              <a:spcAft>
                <a:spcPts val="0"/>
              </a:spcAft>
            </a:pPr>
            <a:r>
              <a:rPr lang="ja-JP" altLang="en-US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</a:t>
            </a:r>
            <a:r>
              <a:rPr lang="ja-JP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予定しております。</a:t>
            </a:r>
            <a:endParaRPr lang="en-US" altLang="ja-JP" sz="1000" kern="100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ja-JP" sz="1000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＊ご記入いただきました情報は、本講演会実施報告書の作成以外には使用いたしません。</a:t>
            </a:r>
          </a:p>
        </p:txBody>
      </p:sp>
      <p:sp>
        <p:nvSpPr>
          <p:cNvPr id="25" name="正方形/長方形 24"/>
          <p:cNvSpPr/>
          <p:nvPr/>
        </p:nvSpPr>
        <p:spPr>
          <a:xfrm>
            <a:off x="1223084" y="9274641"/>
            <a:ext cx="60223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</a:t>
            </a:r>
            <a:r>
              <a:rPr lang="ja-JP" altLang="ja-JP" sz="1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共催：</a:t>
            </a:r>
            <a:r>
              <a:rPr lang="ja-JP" altLang="en-US" sz="1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苫小牧</a:t>
            </a:r>
            <a:r>
              <a:rPr lang="ja-JP" altLang="ja-JP" sz="1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病院薬剤師会／苫小牧薬剤師会／北海道病院薬剤師会　</a:t>
            </a:r>
          </a:p>
          <a:p>
            <a:r>
              <a:rPr lang="ja-JP" altLang="en-US" sz="1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　 </a:t>
            </a:r>
            <a:r>
              <a:rPr lang="ja-JP" altLang="ja-JP" sz="1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武田薬品工業株式会社</a:t>
            </a:r>
            <a:r>
              <a:rPr lang="ja-JP" altLang="en-US" sz="1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大塚製薬株式会社</a:t>
            </a:r>
            <a:endParaRPr lang="en-US" altLang="ja-JP" sz="1100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7418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タケキャブ錠">
      <a:dk1>
        <a:sysClr val="windowText" lastClr="000000"/>
      </a:dk1>
      <a:lt1>
        <a:srgbClr val="00479D"/>
      </a:lt1>
      <a:dk2>
        <a:srgbClr val="000F49"/>
      </a:dk2>
      <a:lt2>
        <a:srgbClr val="00B9EF"/>
      </a:lt2>
      <a:accent1>
        <a:srgbClr val="2CB5A9"/>
      </a:accent1>
      <a:accent2>
        <a:srgbClr val="B6D350"/>
      </a:accent2>
      <a:accent3>
        <a:srgbClr val="F9BF2C"/>
      </a:accent3>
      <a:accent4>
        <a:srgbClr val="F2984F"/>
      </a:accent4>
      <a:accent5>
        <a:srgbClr val="E9606F"/>
      </a:accent5>
      <a:accent6>
        <a:srgbClr val="B95A77"/>
      </a:accent6>
      <a:hlink>
        <a:srgbClr val="00479D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118</Words>
  <Application>Microsoft Office PowerPoint</Application>
  <PresentationFormat>A4 210 x 297 mm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HGP創英角ｺﾞｼｯｸUB</vt:lpstr>
      <vt:lpstr>HGS創英角ｺﾞｼｯｸUB</vt:lpstr>
      <vt:lpstr>Meiryo UI</vt:lpstr>
      <vt:lpstr>ＭＳ Ｐゴシック</vt:lpstr>
      <vt:lpstr>メイリオ</vt:lpstr>
      <vt:lpstr>Arial</vt:lpstr>
      <vt:lpstr>Calibri</vt:lpstr>
      <vt:lpstr>Office ​​テーマ</vt:lpstr>
      <vt:lpstr>PowerPoint プレゼンテーション</vt:lpstr>
    </vt:vector>
  </TitlesOfParts>
  <Company>電通Ｓ＆Ｈ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Orita</dc:creator>
  <cp:lastModifiedBy>木村 春樹</cp:lastModifiedBy>
  <cp:revision>140</cp:revision>
  <cp:lastPrinted>2018-07-11T08:43:22Z</cp:lastPrinted>
  <dcterms:created xsi:type="dcterms:W3CDTF">2016-10-26T02:05:58Z</dcterms:created>
  <dcterms:modified xsi:type="dcterms:W3CDTF">2018-07-11T08:43:33Z</dcterms:modified>
</cp:coreProperties>
</file>